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4" r:id="rId3"/>
  </p:sldMasterIdLst>
  <p:notesMasterIdLst>
    <p:notesMasterId r:id="rId103"/>
  </p:notesMasterIdLst>
  <p:handoutMasterIdLst>
    <p:handoutMasterId r:id="rId104"/>
  </p:handoutMasterIdLst>
  <p:sldIdLst>
    <p:sldId id="256" r:id="rId4"/>
    <p:sldId id="400" r:id="rId5"/>
    <p:sldId id="401" r:id="rId6"/>
    <p:sldId id="403" r:id="rId7"/>
    <p:sldId id="430" r:id="rId8"/>
    <p:sldId id="429" r:id="rId9"/>
    <p:sldId id="431" r:id="rId10"/>
    <p:sldId id="420" r:id="rId11"/>
    <p:sldId id="434" r:id="rId12"/>
    <p:sldId id="433" r:id="rId13"/>
    <p:sldId id="432" r:id="rId14"/>
    <p:sldId id="421" r:id="rId15"/>
    <p:sldId id="422" r:id="rId16"/>
    <p:sldId id="414" r:id="rId17"/>
    <p:sldId id="327" r:id="rId18"/>
    <p:sldId id="272" r:id="rId19"/>
    <p:sldId id="438" r:id="rId20"/>
    <p:sldId id="321" r:id="rId21"/>
    <p:sldId id="322" r:id="rId22"/>
    <p:sldId id="323" r:id="rId23"/>
    <p:sldId id="439" r:id="rId24"/>
    <p:sldId id="324" r:id="rId25"/>
    <p:sldId id="436" r:id="rId26"/>
    <p:sldId id="325" r:id="rId27"/>
    <p:sldId id="440" r:id="rId28"/>
    <p:sldId id="441" r:id="rId29"/>
    <p:sldId id="437" r:id="rId30"/>
    <p:sldId id="326" r:id="rId31"/>
    <p:sldId id="328" r:id="rId32"/>
    <p:sldId id="329" r:id="rId33"/>
    <p:sldId id="330" r:id="rId34"/>
    <p:sldId id="331" r:id="rId35"/>
    <p:sldId id="332" r:id="rId36"/>
    <p:sldId id="442" r:id="rId37"/>
    <p:sldId id="333" r:id="rId38"/>
    <p:sldId id="320" r:id="rId39"/>
    <p:sldId id="284" r:id="rId40"/>
    <p:sldId id="285" r:id="rId41"/>
    <p:sldId id="271" r:id="rId42"/>
    <p:sldId id="282" r:id="rId43"/>
    <p:sldId id="281" r:id="rId44"/>
    <p:sldId id="443" r:id="rId45"/>
    <p:sldId id="444" r:id="rId46"/>
    <p:sldId id="445" r:id="rId47"/>
    <p:sldId id="446" r:id="rId48"/>
    <p:sldId id="276" r:id="rId49"/>
    <p:sldId id="280" r:id="rId50"/>
    <p:sldId id="288" r:id="rId51"/>
    <p:sldId id="287" r:id="rId52"/>
    <p:sldId id="289" r:id="rId53"/>
    <p:sldId id="290" r:id="rId54"/>
    <p:sldId id="291" r:id="rId55"/>
    <p:sldId id="292" r:id="rId56"/>
    <p:sldId id="293" r:id="rId57"/>
    <p:sldId id="294" r:id="rId58"/>
    <p:sldId id="295" r:id="rId59"/>
    <p:sldId id="297" r:id="rId60"/>
    <p:sldId id="298" r:id="rId61"/>
    <p:sldId id="299" r:id="rId62"/>
    <p:sldId id="302" r:id="rId63"/>
    <p:sldId id="300" r:id="rId64"/>
    <p:sldId id="303" r:id="rId65"/>
    <p:sldId id="304" r:id="rId66"/>
    <p:sldId id="301" r:id="rId67"/>
    <p:sldId id="305" r:id="rId68"/>
    <p:sldId id="306" r:id="rId69"/>
    <p:sldId id="307" r:id="rId70"/>
    <p:sldId id="309" r:id="rId71"/>
    <p:sldId id="308" r:id="rId72"/>
    <p:sldId id="311" r:id="rId73"/>
    <p:sldId id="312" r:id="rId74"/>
    <p:sldId id="310" r:id="rId75"/>
    <p:sldId id="447" r:id="rId76"/>
    <p:sldId id="448" r:id="rId77"/>
    <p:sldId id="313" r:id="rId78"/>
    <p:sldId id="314" r:id="rId79"/>
    <p:sldId id="316" r:id="rId80"/>
    <p:sldId id="317" r:id="rId81"/>
    <p:sldId id="318" r:id="rId82"/>
    <p:sldId id="315" r:id="rId83"/>
    <p:sldId id="319" r:id="rId84"/>
    <p:sldId id="275" r:id="rId85"/>
    <p:sldId id="435" r:id="rId86"/>
    <p:sldId id="270" r:id="rId87"/>
    <p:sldId id="334" r:id="rId88"/>
    <p:sldId id="335" r:id="rId89"/>
    <p:sldId id="336" r:id="rId90"/>
    <p:sldId id="273" r:id="rId91"/>
    <p:sldId id="264" r:id="rId92"/>
    <p:sldId id="337" r:id="rId93"/>
    <p:sldId id="338" r:id="rId94"/>
    <p:sldId id="274" r:id="rId95"/>
    <p:sldId id="449" r:id="rId96"/>
    <p:sldId id="450" r:id="rId97"/>
    <p:sldId id="451" r:id="rId98"/>
    <p:sldId id="453" r:id="rId99"/>
    <p:sldId id="267" r:id="rId100"/>
    <p:sldId id="265" r:id="rId101"/>
    <p:sldId id="283" r:id="rId10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6A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73" autoAdjust="0"/>
    <p:restoredTop sz="94364" autoAdjust="0"/>
  </p:normalViewPr>
  <p:slideViewPr>
    <p:cSldViewPr>
      <p:cViewPr varScale="1">
        <p:scale>
          <a:sx n="62" d="100"/>
          <a:sy n="62" d="100"/>
        </p:scale>
        <p:origin x="67" y="499"/>
      </p:cViewPr>
      <p:guideLst>
        <p:guide orient="horz" pos="2160"/>
        <p:guide pos="2880"/>
      </p:guideLst>
    </p:cSldViewPr>
  </p:slideViewPr>
  <p:notesTextViewPr>
    <p:cViewPr>
      <p:scale>
        <a:sx n="100" d="100"/>
        <a:sy n="100" d="100"/>
      </p:scale>
      <p:origin x="0" y="0"/>
    </p:cViewPr>
  </p:notesTextViewPr>
  <p:notesViewPr>
    <p:cSldViewPr>
      <p:cViewPr varScale="1">
        <p:scale>
          <a:sx n="55" d="100"/>
          <a:sy n="55" d="100"/>
        </p:scale>
        <p:origin x="-2886"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07" Type="http://schemas.openxmlformats.org/officeDocument/2006/relationships/theme" Target="theme/theme1.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notesMaster" Target="notesMasters/notesMaster1.xml"/><Relationship Id="rId108" Type="http://schemas.openxmlformats.org/officeDocument/2006/relationships/tableStyles" Target="tableStyles.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viewProps" Target="viewProp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microsoft.com/office/2016/11/relationships/changesInfo" Target="changesInfos/changesInfo1.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handoutMaster" Target="handoutMasters/handoutMaster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ya goel" userId="a5d2d9392ddacb4c" providerId="LiveId" clId="{06887E58-6A26-49E8-A475-1202790407EB}"/>
    <pc:docChg chg="modSld">
      <pc:chgData name="Priya goel" userId="a5d2d9392ddacb4c" providerId="LiveId" clId="{06887E58-6A26-49E8-A475-1202790407EB}" dt="2025-01-05T16:12:01.627" v="4" actId="1035"/>
      <pc:docMkLst>
        <pc:docMk/>
      </pc:docMkLst>
      <pc:sldChg chg="modSp mod">
        <pc:chgData name="Priya goel" userId="a5d2d9392ddacb4c" providerId="LiveId" clId="{06887E58-6A26-49E8-A475-1202790407EB}" dt="2025-01-05T15:49:30.193" v="0" actId="1076"/>
        <pc:sldMkLst>
          <pc:docMk/>
          <pc:sldMk cId="2942330390" sldId="322"/>
        </pc:sldMkLst>
        <pc:spChg chg="mod">
          <ac:chgData name="Priya goel" userId="a5d2d9392ddacb4c" providerId="LiveId" clId="{06887E58-6A26-49E8-A475-1202790407EB}" dt="2025-01-05T15:49:30.193" v="0" actId="1076"/>
          <ac:spMkLst>
            <pc:docMk/>
            <pc:sldMk cId="2942330390" sldId="322"/>
            <ac:spMk id="7" creationId="{00000000-0000-0000-0000-000000000000}"/>
          </ac:spMkLst>
        </pc:spChg>
      </pc:sldChg>
      <pc:sldChg chg="modSp mod">
        <pc:chgData name="Priya goel" userId="a5d2d9392ddacb4c" providerId="LiveId" clId="{06887E58-6A26-49E8-A475-1202790407EB}" dt="2025-01-05T16:12:01.627" v="4" actId="1035"/>
        <pc:sldMkLst>
          <pc:docMk/>
          <pc:sldMk cId="2777130761" sldId="442"/>
        </pc:sldMkLst>
        <pc:picChg chg="mod">
          <ac:chgData name="Priya goel" userId="a5d2d9392ddacb4c" providerId="LiveId" clId="{06887E58-6A26-49E8-A475-1202790407EB}" dt="2025-01-05T16:12:01.627" v="4" actId="1035"/>
          <ac:picMkLst>
            <pc:docMk/>
            <pc:sldMk cId="2777130761" sldId="442"/>
            <ac:picMk id="2" creationId="{1C8EE02C-95E4-C640-CD3C-ACFFC60D6F2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8E894EF-B93C-4B6D-8FB8-8960BCB5A269}" type="datetimeFigureOut">
              <a:rPr lang="en-US" smtClean="0"/>
              <a:pPr/>
              <a:t>1/5/2025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14A4A95-7A0B-4549-9352-6E6525D64E4D}"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eg>
</file>

<file path=ppt/media/image5.jpeg>
</file>

<file path=ppt/media/image6.png>
</file>

<file path=ppt/media/image7.png>
</file>

<file path=ppt/media/image8.jpe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407A98-9A18-4E47-AF94-789022A0201E}" type="datetimeFigureOut">
              <a:rPr lang="en-US" smtClean="0"/>
              <a:pPr/>
              <a:t>1/5/2025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35F52E-BA8C-4FAB-BCFA-C67A14D9CE22}"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a:t>
            </a:fld>
            <a:endParaRPr lang="en-US"/>
          </a:p>
        </p:txBody>
      </p:sp>
      <p:sp>
        <p:nvSpPr>
          <p:cNvPr id="5" name="Footer Placeholder 4"/>
          <p:cNvSpPr>
            <a:spLocks noGrp="1"/>
          </p:cNvSpPr>
          <p:nvPr>
            <p:ph type="ftr" sz="quarter" idx="11"/>
          </p:nvPr>
        </p:nvSpPr>
        <p:spPr/>
        <p:txBody>
          <a:bodyPr/>
          <a:lstStyle/>
          <a:p>
            <a:r>
              <a:rPr lang="en-US"/>
              <a:t>Dr. Pratibha Pandey RBT 502 Fermentation Biotechnology</a:t>
            </a:r>
          </a:p>
        </p:txBody>
      </p:sp>
    </p:spTree>
    <p:extLst>
      <p:ext uri="{BB962C8B-B14F-4D97-AF65-F5344CB8AC3E}">
        <p14:creationId xmlns:p14="http://schemas.microsoft.com/office/powerpoint/2010/main" val="5979180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a:t>
            </a:fld>
            <a:endParaRPr lang="en-US"/>
          </a:p>
        </p:txBody>
      </p:sp>
      <p:sp>
        <p:nvSpPr>
          <p:cNvPr id="5" name="Footer Placeholder 4"/>
          <p:cNvSpPr>
            <a:spLocks noGrp="1"/>
          </p:cNvSpPr>
          <p:nvPr>
            <p:ph type="ftr" sz="quarter" idx="11"/>
          </p:nvPr>
        </p:nvSpPr>
        <p:spPr/>
        <p:txBody>
          <a:bodyPr/>
          <a:lstStyle/>
          <a:p>
            <a:r>
              <a:rPr lang="en-US"/>
              <a:t>Dr. Pratibha Pandey RBT 502 Fermentation Biotechnology</a:t>
            </a:r>
          </a:p>
        </p:txBody>
      </p:sp>
    </p:spTree>
    <p:extLst>
      <p:ext uri="{BB962C8B-B14F-4D97-AF65-F5344CB8AC3E}">
        <p14:creationId xmlns:p14="http://schemas.microsoft.com/office/powerpoint/2010/main" val="33022344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9</a:t>
            </a:fld>
            <a:endParaRPr lang="en-US"/>
          </a:p>
        </p:txBody>
      </p:sp>
    </p:spTree>
    <p:extLst>
      <p:ext uri="{BB962C8B-B14F-4D97-AF65-F5344CB8AC3E}">
        <p14:creationId xmlns:p14="http://schemas.microsoft.com/office/powerpoint/2010/main" val="3689462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10</a:t>
            </a:fld>
            <a:endParaRPr lang="en-US"/>
          </a:p>
        </p:txBody>
      </p:sp>
    </p:spTree>
    <p:extLst>
      <p:ext uri="{BB962C8B-B14F-4D97-AF65-F5344CB8AC3E}">
        <p14:creationId xmlns:p14="http://schemas.microsoft.com/office/powerpoint/2010/main" val="1461334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11</a:t>
            </a:fld>
            <a:endParaRPr lang="en-US"/>
          </a:p>
        </p:txBody>
      </p:sp>
    </p:spTree>
    <p:extLst>
      <p:ext uri="{BB962C8B-B14F-4D97-AF65-F5344CB8AC3E}">
        <p14:creationId xmlns:p14="http://schemas.microsoft.com/office/powerpoint/2010/main" val="19513614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D5156"/>
                </a:solidFill>
                <a:effectLst/>
                <a:latin typeface="arial" panose="020B0604020202020204" pitchFamily="34" charset="0"/>
              </a:rPr>
              <a:t>Black-box testing is a method of software testing that examines the functionality of an application without peering into its internal structures or workings. This method of test can be applied virtually to every level of software testing: unit, integration, system and acceptance.</a:t>
            </a:r>
          </a:p>
          <a:p>
            <a:endParaRPr lang="en-US" b="0" i="0" dirty="0">
              <a:solidFill>
                <a:srgbClr val="4D5156"/>
              </a:solidFill>
              <a:effectLst/>
              <a:latin typeface="arial" panose="020B0604020202020204" pitchFamily="34" charset="0"/>
            </a:endParaRPr>
          </a:p>
          <a:p>
            <a:r>
              <a:rPr lang="en-US" b="0" i="0" dirty="0">
                <a:solidFill>
                  <a:srgbClr val="4D5156"/>
                </a:solidFill>
                <a:effectLst/>
                <a:latin typeface="arial" panose="020B0604020202020204" pitchFamily="34" charset="0"/>
              </a:rPr>
              <a:t>White-box testing is a method of software testing that tests internal structures or workings of an application, as opposed to its functionality. In white-box testing, an internal perspective of the system is used to </a:t>
            </a:r>
            <a:r>
              <a:rPr lang="en-US" b="1" i="0" dirty="0">
                <a:solidFill>
                  <a:srgbClr val="4D5156"/>
                </a:solidFill>
                <a:effectLst/>
                <a:latin typeface="arial" panose="020B0604020202020204" pitchFamily="34" charset="0"/>
              </a:rPr>
              <a:t>design test cases</a:t>
            </a:r>
            <a:r>
              <a:rPr lang="en-US" b="0" i="0" dirty="0">
                <a:solidFill>
                  <a:srgbClr val="4D5156"/>
                </a:solidFill>
                <a:effectLst/>
                <a:latin typeface="arial" panose="020B0604020202020204" pitchFamily="34" charset="0"/>
              </a:rPr>
              <a:t>.</a:t>
            </a:r>
            <a:endParaRPr lang="en-US"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71</a:t>
            </a:fld>
            <a:endParaRPr lang="en-US"/>
          </a:p>
        </p:txBody>
      </p:sp>
    </p:spTree>
    <p:extLst>
      <p:ext uri="{BB962C8B-B14F-4D97-AF65-F5344CB8AC3E}">
        <p14:creationId xmlns:p14="http://schemas.microsoft.com/office/powerpoint/2010/main" val="1360306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4"/>
                </a:solidFill>
                <a:effectLst/>
                <a:latin typeface="arial" panose="020B0604020202020204" pitchFamily="34" charset="0"/>
              </a:rPr>
              <a:t>Orthogonal arrays can be viewed as </a:t>
            </a:r>
            <a:r>
              <a:rPr lang="en-US" b="1" i="0" dirty="0">
                <a:solidFill>
                  <a:srgbClr val="202124"/>
                </a:solidFill>
                <a:effectLst/>
                <a:latin typeface="arial" panose="020B0604020202020204" pitchFamily="34" charset="0"/>
              </a:rPr>
              <a:t>plans of multifactor experiments where the columns correspond to the factors, the entries in the columns correspond to the test levels of the factors and the rows correspond to the test runs</a:t>
            </a:r>
            <a:r>
              <a:rPr lang="en-US" b="0" i="0" dirty="0">
                <a:solidFill>
                  <a:srgbClr val="202124"/>
                </a:solidFill>
                <a:effectLst/>
                <a:latin typeface="arial" panose="020B0604020202020204" pitchFamily="34" charset="0"/>
              </a:rPr>
              <a:t>.</a:t>
            </a:r>
            <a:endParaRPr lang="en-US"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74</a:t>
            </a:fld>
            <a:endParaRPr lang="en-US"/>
          </a:p>
        </p:txBody>
      </p:sp>
    </p:spTree>
    <p:extLst>
      <p:ext uri="{BB962C8B-B14F-4D97-AF65-F5344CB8AC3E}">
        <p14:creationId xmlns:p14="http://schemas.microsoft.com/office/powerpoint/2010/main" val="1386350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B46E356-D932-BD43-AD01-1CAB537CA7C7}"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5B9E87C-C8C0-1441-94A5-2101CFB0C566}"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6B59EA8-6214-FB44-BCDA-FF550CCF90B7}"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17B1889-FB26-4E49-BCE1-2D7A37E72D88}"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95400" y="1600200"/>
            <a:ext cx="8229600" cy="1143000"/>
          </a:xfrm>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12ACB87-7AA7-CC43-894B-E7F535F0E38C}"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1C0FE7-5A79-CE42-A5C7-BF8F95B71ECF}"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7086B38-3172-FE43-BFF2-00F30C97FEA8}" type="datetime1">
              <a:rPr lang="en-IN" smtClean="0"/>
              <a:t>05-01-2025</a:t>
            </a:fld>
            <a:endParaRPr lang="en-US"/>
          </a:p>
        </p:txBody>
      </p:sp>
      <p:sp>
        <p:nvSpPr>
          <p:cNvPr id="6" name="Footer Placeholder 5"/>
          <p:cNvSpPr>
            <a:spLocks noGrp="1"/>
          </p:cNvSpPr>
          <p:nvPr>
            <p:ph type="ftr" sz="quarter" idx="11"/>
          </p:nvPr>
        </p:nvSpPr>
        <p:spPr/>
        <p:txBody>
          <a:bodyPr/>
          <a:lstStyle/>
          <a:p>
            <a:r>
              <a:rPr lang="fi-FI"/>
              <a:t>Ms. Barkha Bhardwaj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D18783B-F044-0841-A854-55A5EE261A3D}" type="datetime1">
              <a:rPr lang="en-IN" smtClean="0"/>
              <a:t>05-01-2025</a:t>
            </a:fld>
            <a:endParaRPr lang="en-US"/>
          </a:p>
        </p:txBody>
      </p:sp>
      <p:sp>
        <p:nvSpPr>
          <p:cNvPr id="8" name="Footer Placeholder 7"/>
          <p:cNvSpPr>
            <a:spLocks noGrp="1"/>
          </p:cNvSpPr>
          <p:nvPr>
            <p:ph type="ftr" sz="quarter" idx="11"/>
          </p:nvPr>
        </p:nvSpPr>
        <p:spPr/>
        <p:txBody>
          <a:bodyPr/>
          <a:lstStyle/>
          <a:p>
            <a:r>
              <a:rPr lang="fi-FI"/>
              <a:t>Ms. Barkha Bhardwaj          DT-II                Unit 3</a:t>
            </a:r>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93B510-EC45-EF40-8A63-3BECEF23C795}" type="datetime1">
              <a:rPr lang="en-IN" smtClean="0"/>
              <a:t>05-01-2025</a:t>
            </a:fld>
            <a:endParaRPr lang="en-US"/>
          </a:p>
        </p:txBody>
      </p:sp>
      <p:sp>
        <p:nvSpPr>
          <p:cNvPr id="4" name="Footer Placeholder 3"/>
          <p:cNvSpPr>
            <a:spLocks noGrp="1"/>
          </p:cNvSpPr>
          <p:nvPr>
            <p:ph type="ftr" sz="quarter" idx="11"/>
          </p:nvPr>
        </p:nvSpPr>
        <p:spPr/>
        <p:txBody>
          <a:bodyPr/>
          <a:lstStyle/>
          <a:p>
            <a:r>
              <a:rPr lang="fi-FI"/>
              <a:t>Ms. Barkha Bhardwaj          DT-II                Unit 3</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pic>
        <p:nvPicPr>
          <p:cNvPr id="7" name="Picture 6">
            <a:extLst>
              <a:ext uri="{FF2B5EF4-FFF2-40B4-BE49-F238E27FC236}">
                <a16:creationId xmlns:a16="http://schemas.microsoft.com/office/drawing/2014/main" id="{224F1BB7-6515-446C-BC82-12598E927F1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577"/>
            <a:ext cx="1295581" cy="933580"/>
          </a:xfrm>
          <a:prstGeom prst="rect">
            <a:avLst/>
          </a:prstGeom>
        </p:spPr>
      </p:pic>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E0A44A-ED3B-DD44-9F7E-D03C5974500E}" type="datetime1">
              <a:rPr lang="en-IN" smtClean="0"/>
              <a:t>05-01-2025</a:t>
            </a:fld>
            <a:endParaRPr lang="en-US"/>
          </a:p>
        </p:txBody>
      </p:sp>
      <p:sp>
        <p:nvSpPr>
          <p:cNvPr id="3" name="Footer Placeholder 2"/>
          <p:cNvSpPr>
            <a:spLocks noGrp="1"/>
          </p:cNvSpPr>
          <p:nvPr>
            <p:ph type="ftr" sz="quarter" idx="11"/>
          </p:nvPr>
        </p:nvSpPr>
        <p:spPr/>
        <p:txBody>
          <a:bodyPr/>
          <a:lstStyle/>
          <a:p>
            <a:r>
              <a:rPr lang="fi-FI"/>
              <a:t>Ms. Barkha Bhardwaj          DT-II                Unit 3</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781068D-D1AB-D545-890E-A553120CFBE0}" type="datetime1">
              <a:rPr lang="en-IN" smtClean="0"/>
              <a:t>05-01-2025</a:t>
            </a:fld>
            <a:endParaRPr lang="en-US"/>
          </a:p>
        </p:txBody>
      </p:sp>
      <p:sp>
        <p:nvSpPr>
          <p:cNvPr id="6" name="Footer Placeholder 5"/>
          <p:cNvSpPr>
            <a:spLocks noGrp="1"/>
          </p:cNvSpPr>
          <p:nvPr>
            <p:ph type="ftr" sz="quarter" idx="11"/>
          </p:nvPr>
        </p:nvSpPr>
        <p:spPr/>
        <p:txBody>
          <a:bodyPr/>
          <a:lstStyle/>
          <a:p>
            <a:r>
              <a:rPr lang="fi-FI"/>
              <a:t>Ms. Barkha Bhardwaj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95AFA35-0553-A44D-B239-0296DB7B59A7}"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B3D5C7-FBEA-2048-95C1-DFE0EAB384E5}" type="datetime1">
              <a:rPr lang="en-IN" smtClean="0"/>
              <a:t>05-01-2025</a:t>
            </a:fld>
            <a:endParaRPr lang="en-US"/>
          </a:p>
        </p:txBody>
      </p:sp>
      <p:sp>
        <p:nvSpPr>
          <p:cNvPr id="6" name="Footer Placeholder 5"/>
          <p:cNvSpPr>
            <a:spLocks noGrp="1"/>
          </p:cNvSpPr>
          <p:nvPr>
            <p:ph type="ftr" sz="quarter" idx="11"/>
          </p:nvPr>
        </p:nvSpPr>
        <p:spPr/>
        <p:txBody>
          <a:bodyPr/>
          <a:lstStyle/>
          <a:p>
            <a:r>
              <a:rPr lang="fi-FI"/>
              <a:t>Ms. Barkha Bhardwaj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8F2543-5E56-6F49-8D79-C515D2D62E2F}"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7FF2C2-AA95-2445-B0EF-4646B572299E}"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F757252-2FB4-D542-A707-116859C263BF}"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7DB12D8-9995-E54B-8C42-189ECD986608}"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pic>
        <p:nvPicPr>
          <p:cNvPr id="8" name="Picture 7" descr="Text, logo, company name&#10;&#10;Description automatically generated">
            <a:extLst>
              <a:ext uri="{FF2B5EF4-FFF2-40B4-BE49-F238E27FC236}">
                <a16:creationId xmlns:a16="http://schemas.microsoft.com/office/drawing/2014/main" id="{F4FDC963-67FA-4A6C-976C-2FFD8B0BA8F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95581" cy="93358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5047DD1-4AF5-924D-8CB6-C26A7F6AE3A4}"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6AAFDCB-2DDE-A547-9B18-80944EDCE6C6}" type="datetime1">
              <a:rPr lang="en-IN" smtClean="0"/>
              <a:t>05-01-2025</a:t>
            </a:fld>
            <a:endParaRPr lang="en-US"/>
          </a:p>
        </p:txBody>
      </p:sp>
      <p:sp>
        <p:nvSpPr>
          <p:cNvPr id="6" name="Footer Placeholder 5"/>
          <p:cNvSpPr>
            <a:spLocks noGrp="1"/>
          </p:cNvSpPr>
          <p:nvPr>
            <p:ph type="ftr" sz="quarter" idx="11"/>
          </p:nvPr>
        </p:nvSpPr>
        <p:spPr/>
        <p:txBody>
          <a:bodyPr/>
          <a:lstStyle/>
          <a:p>
            <a:r>
              <a:rPr lang="fi-FI"/>
              <a:t>Ms. Barkha Bhardwaj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5805E2-C97C-1440-856D-6B88C131199A}" type="datetime1">
              <a:rPr lang="en-IN" smtClean="0"/>
              <a:t>05-01-2025</a:t>
            </a:fld>
            <a:endParaRPr lang="en-US"/>
          </a:p>
        </p:txBody>
      </p:sp>
      <p:sp>
        <p:nvSpPr>
          <p:cNvPr id="8" name="Footer Placeholder 7"/>
          <p:cNvSpPr>
            <a:spLocks noGrp="1"/>
          </p:cNvSpPr>
          <p:nvPr>
            <p:ph type="ftr" sz="quarter" idx="11"/>
          </p:nvPr>
        </p:nvSpPr>
        <p:spPr/>
        <p:txBody>
          <a:bodyPr/>
          <a:lstStyle/>
          <a:p>
            <a:r>
              <a:rPr lang="fi-FI"/>
              <a:t>Ms. Barkha Bhardwaj          DT-II                Unit 3</a:t>
            </a:r>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9916701D-CDDF-4743-87A9-0C190BFE255D}" type="datetime1">
              <a:rPr lang="en-IN" smtClean="0"/>
              <a:t>05-01-2025</a:t>
            </a:fld>
            <a:endParaRPr lang="en-US"/>
          </a:p>
        </p:txBody>
      </p:sp>
      <p:sp>
        <p:nvSpPr>
          <p:cNvPr id="4" name="Footer Placeholder 3"/>
          <p:cNvSpPr>
            <a:spLocks noGrp="1"/>
          </p:cNvSpPr>
          <p:nvPr>
            <p:ph type="ftr" sz="quarter" idx="11"/>
          </p:nvPr>
        </p:nvSpPr>
        <p:spPr/>
        <p:txBody>
          <a:bodyPr/>
          <a:lstStyle/>
          <a:p>
            <a:r>
              <a:rPr lang="fi-FI"/>
              <a:t>Ms. Barkha Bhardwaj          DT-II                Unit 3</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pic>
        <p:nvPicPr>
          <p:cNvPr id="7" name="Picture 6" descr="Text, logo, company name&#10;&#10;Description automatically generated">
            <a:extLst>
              <a:ext uri="{FF2B5EF4-FFF2-40B4-BE49-F238E27FC236}">
                <a16:creationId xmlns:a16="http://schemas.microsoft.com/office/drawing/2014/main" id="{4CCDB124-FB20-4F28-A877-018C27BABCF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432" y="-50866"/>
            <a:ext cx="1295581" cy="933580"/>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CD4DFE-4588-2A4D-8B89-488E2378FB5E}" type="datetime1">
              <a:rPr lang="en-IN" smtClean="0"/>
              <a:t>05-01-2025</a:t>
            </a:fld>
            <a:endParaRPr lang="en-US"/>
          </a:p>
        </p:txBody>
      </p:sp>
      <p:sp>
        <p:nvSpPr>
          <p:cNvPr id="3" name="Footer Placeholder 2"/>
          <p:cNvSpPr>
            <a:spLocks noGrp="1"/>
          </p:cNvSpPr>
          <p:nvPr>
            <p:ph type="ftr" sz="quarter" idx="11"/>
          </p:nvPr>
        </p:nvSpPr>
        <p:spPr/>
        <p:txBody>
          <a:bodyPr/>
          <a:lstStyle/>
          <a:p>
            <a:r>
              <a:rPr lang="fi-FI"/>
              <a:t>Ms. Barkha Bhardwaj          DT-II                Unit 3</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8E6A57-74C5-4D4A-8F09-420A70AC2CB8}"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DEA24EE-37B6-CB42-A862-B03D6CDF24DF}" type="datetime1">
              <a:rPr lang="en-IN" smtClean="0"/>
              <a:t>05-01-2025</a:t>
            </a:fld>
            <a:endParaRPr lang="en-US"/>
          </a:p>
        </p:txBody>
      </p:sp>
      <p:sp>
        <p:nvSpPr>
          <p:cNvPr id="6" name="Footer Placeholder 5"/>
          <p:cNvSpPr>
            <a:spLocks noGrp="1"/>
          </p:cNvSpPr>
          <p:nvPr>
            <p:ph type="ftr" sz="quarter" idx="11"/>
          </p:nvPr>
        </p:nvSpPr>
        <p:spPr/>
        <p:txBody>
          <a:bodyPr/>
          <a:lstStyle/>
          <a:p>
            <a:r>
              <a:rPr lang="fi-FI"/>
              <a:t>Ms. Barkha Bhardwaj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29A2FF-7B7D-264B-8CAF-53466D72AF96}" type="datetime1">
              <a:rPr lang="en-IN" smtClean="0"/>
              <a:t>05-01-2025</a:t>
            </a:fld>
            <a:endParaRPr lang="en-US"/>
          </a:p>
        </p:txBody>
      </p:sp>
      <p:sp>
        <p:nvSpPr>
          <p:cNvPr id="6" name="Footer Placeholder 5"/>
          <p:cNvSpPr>
            <a:spLocks noGrp="1"/>
          </p:cNvSpPr>
          <p:nvPr>
            <p:ph type="ftr" sz="quarter" idx="11"/>
          </p:nvPr>
        </p:nvSpPr>
        <p:spPr/>
        <p:txBody>
          <a:bodyPr/>
          <a:lstStyle/>
          <a:p>
            <a:r>
              <a:rPr lang="fi-FI"/>
              <a:t>Ms. Barkha Bhardwaj          DT-II                Unit 3</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9AB866-99E7-E94B-8C64-67A382B6D2D3}"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7C5079-0AA9-1441-BBBA-5D36C3435113}" type="datetime1">
              <a:rPr lang="en-IN" smtClean="0"/>
              <a:t>05-01-2025</a:t>
            </a:fld>
            <a:endParaRPr lang="en-US"/>
          </a:p>
        </p:txBody>
      </p:sp>
      <p:sp>
        <p:nvSpPr>
          <p:cNvPr id="5" name="Footer Placeholder 4"/>
          <p:cNvSpPr>
            <a:spLocks noGrp="1"/>
          </p:cNvSpPr>
          <p:nvPr>
            <p:ph type="ftr" sz="quarter" idx="11"/>
          </p:nvPr>
        </p:nvSpPr>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6C90486-A6AA-EC49-953F-9C98895045E0}" type="datetime1">
              <a:rPr lang="en-IN" smtClean="0"/>
              <a:t>05-01-2025</a:t>
            </a:fld>
            <a:endParaRPr lang="en-US"/>
          </a:p>
        </p:txBody>
      </p:sp>
      <p:sp>
        <p:nvSpPr>
          <p:cNvPr id="6" name="Footer Placeholder 5"/>
          <p:cNvSpPr>
            <a:spLocks noGrp="1"/>
          </p:cNvSpPr>
          <p:nvPr>
            <p:ph type="ftr" sz="quarter" idx="11"/>
          </p:nvPr>
        </p:nvSpPr>
        <p:spPr/>
        <p:txBody>
          <a:bodyPr/>
          <a:lstStyle/>
          <a:p>
            <a:r>
              <a:rPr lang="fi-FI"/>
              <a:t>Ms. Barkha Bhardwaj          DT-II                Unit 3</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5B31E49-FE74-524D-A208-0C3DCEF70207}" type="datetime1">
              <a:rPr lang="en-IN" smtClean="0"/>
              <a:t>05-01-2025</a:t>
            </a:fld>
            <a:endParaRPr lang="en-US"/>
          </a:p>
        </p:txBody>
      </p:sp>
      <p:sp>
        <p:nvSpPr>
          <p:cNvPr id="8" name="Footer Placeholder 7"/>
          <p:cNvSpPr>
            <a:spLocks noGrp="1"/>
          </p:cNvSpPr>
          <p:nvPr>
            <p:ph type="ftr" sz="quarter" idx="11"/>
          </p:nvPr>
        </p:nvSpPr>
        <p:spPr/>
        <p:txBody>
          <a:bodyPr/>
          <a:lstStyle/>
          <a:p>
            <a:r>
              <a:rPr lang="fi-FI"/>
              <a:t>Ms. Barkha Bhardwaj          DT-II                Unit 3</a:t>
            </a:r>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12AC876-BBC2-B04E-A416-2AD7AFFAE238}" type="datetime1">
              <a:rPr lang="en-IN" smtClean="0"/>
              <a:t>05-01-2025</a:t>
            </a:fld>
            <a:endParaRPr lang="en-US"/>
          </a:p>
        </p:txBody>
      </p:sp>
      <p:sp>
        <p:nvSpPr>
          <p:cNvPr id="4" name="Footer Placeholder 3"/>
          <p:cNvSpPr>
            <a:spLocks noGrp="1"/>
          </p:cNvSpPr>
          <p:nvPr>
            <p:ph type="ftr" sz="quarter" idx="11"/>
          </p:nvPr>
        </p:nvSpPr>
        <p:spPr/>
        <p:txBody>
          <a:bodyPr/>
          <a:lstStyle/>
          <a:p>
            <a:r>
              <a:rPr lang="fi-FI"/>
              <a:t>Ms. Barkha Bhardwaj          DT-II                Unit 3</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438835-2FF0-2841-AD49-198E8DF9F393}" type="datetime1">
              <a:rPr lang="en-IN" smtClean="0"/>
              <a:t>05-01-2025</a:t>
            </a:fld>
            <a:endParaRPr lang="en-US"/>
          </a:p>
        </p:txBody>
      </p:sp>
      <p:sp>
        <p:nvSpPr>
          <p:cNvPr id="3" name="Footer Placeholder 2"/>
          <p:cNvSpPr>
            <a:spLocks noGrp="1"/>
          </p:cNvSpPr>
          <p:nvPr>
            <p:ph type="ftr" sz="quarter" idx="11"/>
          </p:nvPr>
        </p:nvSpPr>
        <p:spPr/>
        <p:txBody>
          <a:bodyPr/>
          <a:lstStyle/>
          <a:p>
            <a:r>
              <a:rPr lang="fi-FI"/>
              <a:t>Ms. Barkha Bhardwaj          DT-II                Unit 3</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669005-D79E-AF48-BB43-1FBE1FA9FA28}" type="datetime1">
              <a:rPr lang="en-IN" smtClean="0"/>
              <a:t>05-01-2025</a:t>
            </a:fld>
            <a:endParaRPr lang="en-US"/>
          </a:p>
        </p:txBody>
      </p:sp>
      <p:sp>
        <p:nvSpPr>
          <p:cNvPr id="6" name="Footer Placeholder 5"/>
          <p:cNvSpPr>
            <a:spLocks noGrp="1"/>
          </p:cNvSpPr>
          <p:nvPr>
            <p:ph type="ftr" sz="quarter" idx="11"/>
          </p:nvPr>
        </p:nvSpPr>
        <p:spPr/>
        <p:txBody>
          <a:bodyPr/>
          <a:lstStyle/>
          <a:p>
            <a:r>
              <a:rPr lang="fi-FI"/>
              <a:t>Ms. Barkha Bhardwaj          DT-II                Unit 3</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9BB3E93-310A-4240-BF73-7F31CF04836F}" type="datetime1">
              <a:rPr lang="en-IN" smtClean="0"/>
              <a:t>05-01-2025</a:t>
            </a:fld>
            <a:endParaRPr lang="en-US"/>
          </a:p>
        </p:txBody>
      </p:sp>
      <p:sp>
        <p:nvSpPr>
          <p:cNvPr id="6" name="Footer Placeholder 5"/>
          <p:cNvSpPr>
            <a:spLocks noGrp="1"/>
          </p:cNvSpPr>
          <p:nvPr>
            <p:ph type="ftr" sz="quarter" idx="11"/>
          </p:nvPr>
        </p:nvSpPr>
        <p:spPr/>
        <p:txBody>
          <a:bodyPr/>
          <a:lstStyle/>
          <a:p>
            <a:r>
              <a:rPr lang="fi-FI"/>
              <a:t>Ms. Barkha Bhardwaj          DT-II                Unit 3</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DA9887-F083-344F-8B66-9E0F9BF839EA}" type="datetime1">
              <a:rPr lang="en-IN" smtClean="0"/>
              <a:t>05-01-2025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i-FI"/>
              <a:t>Ms. Barkha Bhardwaj          DT-II                Unit 3</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Calibri (Body)"/>
              </a:defRPr>
            </a:lvl1pPr>
          </a:lstStyle>
          <a:p>
            <a:fld id="{5AAEB28D-7561-A343-8C8D-F3694B0BABE0}" type="datetime1">
              <a:rPr lang="en-IN" smtClean="0"/>
              <a:t>05-01-2025</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Calibri (Body)"/>
              </a:defRPr>
            </a:lvl1pPr>
          </a:lstStyle>
          <a:p>
            <a:r>
              <a:rPr lang="fi-FI"/>
              <a:t>Ms. Barkha Bhardwaj          DT-II                Unit 3</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Calibri (Body)"/>
              </a:defRPr>
            </a:lvl1pPr>
          </a:lstStyle>
          <a:p>
            <a:fld id="{B6F15528-21DE-4FAA-801E-634DDDAF4B2B}" type="slidenum">
              <a:rPr lang="en-US" smtClean="0"/>
              <a:pPr/>
              <a:t>‹#›</a:t>
            </a:fld>
            <a:endParaRPr lang="en-US" dirty="0"/>
          </a:p>
        </p:txBody>
      </p:sp>
      <p:pic>
        <p:nvPicPr>
          <p:cNvPr id="8" name="Picture 7">
            <a:extLst>
              <a:ext uri="{FF2B5EF4-FFF2-40B4-BE49-F238E27FC236}">
                <a16:creationId xmlns:a16="http://schemas.microsoft.com/office/drawing/2014/main" id="{3AFFE67D-4063-4CFD-8685-E3FBCEB38F63}"/>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21689" y="417198"/>
            <a:ext cx="1295581" cy="93358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fade/>
  </p:transition>
  <p:hf hdr="0"/>
  <p:txStyles>
    <p:titleStyle>
      <a:lvl1pPr algn="ctr" defTabSz="914400" rtl="0" eaLnBrk="1" latinLnBrk="0" hangingPunct="1">
        <a:spcBef>
          <a:spcPct val="0"/>
        </a:spcBef>
        <a:buNone/>
        <a:defRPr sz="4400" kern="1200">
          <a:solidFill>
            <a:schemeClr val="tx1"/>
          </a:solidFill>
          <a:latin typeface="Calibri (Body)"/>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alibri (Body)"/>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libri (Body)"/>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libri (Body)"/>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libri (Body)"/>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libri (Body)"/>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5E748B-63E4-F14C-B03A-90823A6B56E4}" type="datetime1">
              <a:rPr lang="en-IN" smtClean="0"/>
              <a:t>05-01-2025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i-FI"/>
              <a:t>Ms. Barkha Bhardwaj          DT-II                Unit 3</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ySx-S5FcCI" TargetMode="External"/><Relationship Id="rId2" Type="http://schemas.openxmlformats.org/officeDocument/2006/relationships/hyperlink" Target="https://careerfoundry.com/en/blog/ux-design/what-is-design-thinking-everything-you-need-to-know-to-get-started/" TargetMode="Externa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jpe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jpe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jpe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4.jpeg"/><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www.interaction-design.org/literature/topics/customer-journey-maps"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4.jpeg"/><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www.nngroup.com/articles/usability-testing-101/" TargetMode="External"/><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nngroup.com/articles/usability-testing-101/" TargetMode="Externa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careerfoundry.com/en/blog/ux-design/user-testing-design-thinking/"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www.interaction-design.org/literature/topics/quantitative-research" TargetMode="External"/><Relationship Id="rId2" Type="http://schemas.openxmlformats.org/officeDocument/2006/relationships/hyperlink" Target="https://www.interaction-design.org/literature/topics/qualitative-research" TargetMode="Externa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5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hyperlink" Target="https://www.youtube.com/watch?v=HYQOW34b-0g" TargetMode="External"/><Relationship Id="rId2" Type="http://schemas.openxmlformats.org/officeDocument/2006/relationships/hyperlink" Target="https://www.youtube.com/watch?v=vf7ol5JIiDg" TargetMode="Externa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hyperlink" Target="https://www.youtube.com/watch?v=nYCJTea1AUQ" TargetMode="External"/><Relationship Id="rId4" Type="http://schemas.openxmlformats.org/officeDocument/2006/relationships/hyperlink" Target="https://www.youtube.com/watch?v=OQZf2F9_TmA" TargetMode="External"/></Relationships>
</file>

<file path=ppt/slides/_rels/slide8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4.xml"/></Relationships>
</file>

<file path=ppt/slides/_rels/slide8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5142" y="72117"/>
            <a:ext cx="7728857" cy="918483"/>
          </a:xfr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a:normAutofit fontScale="90000"/>
          </a:bodyPr>
          <a:lstStyle/>
          <a:p>
            <a:r>
              <a:rPr lang="en-US" sz="2800" b="1" dirty="0" err="1">
                <a:latin typeface="Times New Roman" panose="02020603050405020304" pitchFamily="18" charset="0"/>
                <a:cs typeface="Times New Roman" panose="02020603050405020304" pitchFamily="18" charset="0"/>
              </a:rPr>
              <a:t>Noida</a:t>
            </a:r>
            <a:r>
              <a:rPr lang="en-US" sz="2800" b="1" dirty="0">
                <a:latin typeface="Times New Roman" panose="02020603050405020304" pitchFamily="18" charset="0"/>
                <a:cs typeface="Times New Roman" panose="02020603050405020304" pitchFamily="18" charset="0"/>
              </a:rPr>
              <a:t> Institute of Engineering and Technology, Greater </a:t>
            </a:r>
            <a:r>
              <a:rPr lang="en-US" sz="2800" b="1" dirty="0" err="1">
                <a:latin typeface="Times New Roman" panose="02020603050405020304" pitchFamily="18" charset="0"/>
                <a:cs typeface="Times New Roman" panose="02020603050405020304" pitchFamily="18" charset="0"/>
              </a:rPr>
              <a:t>Noida</a:t>
            </a:r>
            <a:endParaRPr lang="en-US" sz="28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415143" y="1588408"/>
            <a:ext cx="6400800" cy="593726"/>
          </a:xfrm>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r>
              <a:rPr lang="en-US" sz="2200" b="1" dirty="0">
                <a:solidFill>
                  <a:schemeClr val="tx1"/>
                </a:solidFill>
                <a:latin typeface="Times New Roman" panose="02020603050405020304" pitchFamily="18" charset="0"/>
                <a:cs typeface="Times New Roman" panose="02020603050405020304" pitchFamily="18" charset="0"/>
              </a:rPr>
              <a:t>Storytelling, Testing and Assessment</a:t>
            </a:r>
          </a:p>
        </p:txBody>
      </p:sp>
      <p:sp>
        <p:nvSpPr>
          <p:cNvPr id="6" name="Subtitle 2"/>
          <p:cNvSpPr txBox="1">
            <a:spLocks/>
          </p:cNvSpPr>
          <p:nvPr/>
        </p:nvSpPr>
        <p:spPr>
          <a:xfrm>
            <a:off x="5514871" y="3962400"/>
            <a:ext cx="3324329" cy="1978687"/>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chor="t">
            <a:normAutofit/>
          </a:bodyPr>
          <a:lstStyle/>
          <a:p>
            <a:pPr lvl="0" algn="ctr">
              <a:spcBef>
                <a:spcPct val="20000"/>
              </a:spcBef>
              <a:defRPr/>
            </a:pPr>
            <a:r>
              <a:rPr lang="en-US" sz="2200" dirty="0">
                <a:solidFill>
                  <a:schemeClr val="tx1"/>
                </a:solidFill>
              </a:rPr>
              <a:t>MS. </a:t>
            </a:r>
            <a:r>
              <a:rPr lang="en-US" sz="2200" dirty="0" err="1">
                <a:solidFill>
                  <a:schemeClr val="tx1"/>
                </a:solidFill>
              </a:rPr>
              <a:t>Barkha</a:t>
            </a:r>
            <a:r>
              <a:rPr lang="en-US" sz="2200" dirty="0">
                <a:solidFill>
                  <a:schemeClr val="tx1"/>
                </a:solidFill>
              </a:rPr>
              <a:t> Bhardwaj</a:t>
            </a:r>
          </a:p>
          <a:p>
            <a:pPr lvl="0" algn="ctr">
              <a:spcBef>
                <a:spcPct val="20000"/>
              </a:spcBef>
              <a:defRPr/>
            </a:pPr>
            <a:r>
              <a:rPr lang="en-US" sz="2200" dirty="0">
                <a:solidFill>
                  <a:schemeClr val="tx1"/>
                </a:solidFill>
              </a:rPr>
              <a:t>Assistant Professor (CSE-AI)</a:t>
            </a:r>
          </a:p>
          <a:p>
            <a:pPr lvl="0" algn="ctr">
              <a:spcBef>
                <a:spcPct val="20000"/>
              </a:spcBef>
              <a:defRPr/>
            </a:pPr>
            <a:r>
              <a:rPr lang="en-US" sz="2200" dirty="0">
                <a:solidFill>
                  <a:schemeClr val="tx1"/>
                </a:solidFill>
              </a:rPr>
              <a:t>NIET, Gr. Noida</a:t>
            </a:r>
          </a:p>
        </p:txBody>
      </p:sp>
      <p:pic>
        <p:nvPicPr>
          <p:cNvPr id="1027" name="Picture 3" descr="C:\Users\Manks\Downloads\128_calendar-schedule-credit-mortgage-date-512.png"/>
          <p:cNvPicPr>
            <a:picLocks noChangeAspect="1" noChangeArrowheads="1"/>
          </p:cNvPicPr>
          <p:nvPr/>
        </p:nvPicPr>
        <p:blipFill>
          <a:blip r:embed="rId3" cstate="print"/>
          <a:srcRect/>
          <a:stretch>
            <a:fillRect/>
          </a:stretch>
        </p:blipFill>
        <p:spPr bwMode="auto">
          <a:xfrm flipH="1">
            <a:off x="381000" y="5943600"/>
            <a:ext cx="533400" cy="533400"/>
          </a:xfrm>
          <a:prstGeom prst="rect">
            <a:avLst/>
          </a:prstGeom>
          <a:noFill/>
        </p:spPr>
      </p:pic>
      <p:sp>
        <p:nvSpPr>
          <p:cNvPr id="9" name="Date Placeholder 8"/>
          <p:cNvSpPr>
            <a:spLocks noGrp="1"/>
          </p:cNvSpPr>
          <p:nvPr>
            <p:ph type="dt" sz="half" idx="10"/>
          </p:nvPr>
        </p:nvSpPr>
        <p:spPr>
          <a:xfrm>
            <a:off x="381000" y="6492875"/>
            <a:ext cx="2133600" cy="365125"/>
          </a:xfrm>
        </p:spPr>
        <p:txBody>
          <a:bodyPr/>
          <a:lstStyle/>
          <a:p>
            <a:fld id="{482C575A-5AA4-D54F-A665-F099C7F205CE}" type="datetime1">
              <a:rPr lang="en-IN" smtClean="0">
                <a:latin typeface="Times New Roman" panose="02020603050405020304" pitchFamily="18" charset="0"/>
                <a:cs typeface="Times New Roman" panose="02020603050405020304" pitchFamily="18" charset="0"/>
              </a:rPr>
              <a:t>05-01-2025</a:t>
            </a:fld>
            <a:endParaRPr lang="en-US" dirty="0">
              <a:latin typeface="Times New Roman" panose="02020603050405020304" pitchFamily="18" charset="0"/>
              <a:cs typeface="Times New Roman" panose="02020603050405020304" pitchFamily="18" charset="0"/>
            </a:endParaRPr>
          </a:p>
        </p:txBody>
      </p:sp>
      <p:sp>
        <p:nvSpPr>
          <p:cNvPr id="10" name="Slide Number Placeholder 9"/>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a:t>
            </a:fld>
            <a:endParaRPr lang="en-US">
              <a:latin typeface="Times New Roman" panose="02020603050405020304" pitchFamily="18" charset="0"/>
              <a:cs typeface="Times New Roman" panose="02020603050405020304" pitchFamily="18" charset="0"/>
            </a:endParaRPr>
          </a:p>
        </p:txBody>
      </p:sp>
      <p:pic>
        <p:nvPicPr>
          <p:cNvPr id="11" name="Picture 4" descr="C:\Users\Manks\Downloads\speak.png"/>
          <p:cNvPicPr>
            <a:picLocks noChangeAspect="1" noChangeArrowheads="1"/>
          </p:cNvPicPr>
          <p:nvPr/>
        </p:nvPicPr>
        <p:blipFill>
          <a:blip r:embed="rId4" cstate="print"/>
          <a:srcRect/>
          <a:stretch>
            <a:fillRect/>
          </a:stretch>
        </p:blipFill>
        <p:spPr bwMode="auto">
          <a:xfrm>
            <a:off x="6477000" y="2364712"/>
            <a:ext cx="1524000" cy="1524000"/>
          </a:xfrm>
          <a:prstGeom prst="rect">
            <a:avLst/>
          </a:prstGeom>
          <a:noFill/>
        </p:spPr>
      </p:pic>
      <p:sp>
        <p:nvSpPr>
          <p:cNvPr id="12" name="Subtitle 2"/>
          <p:cNvSpPr txBox="1">
            <a:spLocks/>
          </p:cNvSpPr>
          <p:nvPr/>
        </p:nvSpPr>
        <p:spPr>
          <a:xfrm>
            <a:off x="152400" y="2971800"/>
            <a:ext cx="2057400" cy="5334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2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Unit:</a:t>
            </a:r>
            <a:r>
              <a:rPr kumimoji="0" lang="en-US" sz="2200" b="1"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 3</a:t>
            </a:r>
            <a:endParaRPr kumimoji="0" lang="en-US" sz="22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sp>
        <p:nvSpPr>
          <p:cNvPr id="13" name="Footer Placeholder 12"/>
          <p:cNvSpPr>
            <a:spLocks noGrp="1"/>
          </p:cNvSpPr>
          <p:nvPr>
            <p:ph type="ftr" sz="quarter" idx="11"/>
          </p:nvPr>
        </p:nvSpPr>
        <p:spPr>
          <a:xfrm>
            <a:off x="2286000" y="6248400"/>
            <a:ext cx="5029200" cy="365125"/>
          </a:xfrm>
        </p:spPr>
        <p:txBody>
          <a:bodyPr/>
          <a:lstStyle/>
          <a:p>
            <a:r>
              <a:rPr lang="fi-FI">
                <a:latin typeface="Times New Roman"/>
                <a:cs typeface="Times New Roman"/>
              </a:rPr>
              <a:t>Ms. Barkha Bhardwaj          DT-II                Unit 3</a:t>
            </a:r>
            <a:endParaRPr lang="en-US" dirty="0">
              <a:latin typeface="Times New Roman"/>
              <a:cs typeface="Times New Roman"/>
            </a:endParaRPr>
          </a:p>
        </p:txBody>
      </p:sp>
      <p:sp>
        <p:nvSpPr>
          <p:cNvPr id="14" name="Subtitle 2"/>
          <p:cNvSpPr txBox="1">
            <a:spLocks/>
          </p:cNvSpPr>
          <p:nvPr/>
        </p:nvSpPr>
        <p:spPr>
          <a:xfrm>
            <a:off x="152400" y="3810000"/>
            <a:ext cx="4191000" cy="8382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2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Design Thinking II</a:t>
            </a:r>
          </a:p>
        </p:txBody>
      </p:sp>
      <p:sp>
        <p:nvSpPr>
          <p:cNvPr id="15" name="Subtitle 2"/>
          <p:cNvSpPr txBox="1">
            <a:spLocks/>
          </p:cNvSpPr>
          <p:nvPr/>
        </p:nvSpPr>
        <p:spPr>
          <a:xfrm>
            <a:off x="152400" y="4892674"/>
            <a:ext cx="4191000" cy="822325"/>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br>
              <a:rPr kumimoji="0" lang="en-US" sz="2200" b="1"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br>
            <a:r>
              <a:rPr kumimoji="0" lang="en-US" sz="2200" b="1"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B Tech 5</a:t>
            </a:r>
            <a:r>
              <a:rPr kumimoji="0" lang="en-US" sz="2200" b="1" i="0" u="none" strike="noStrike" kern="1200" cap="none" spc="0" normalizeH="0" baseline="30000" noProof="0" dirty="0">
                <a:ln>
                  <a:noFill/>
                </a:ln>
                <a:solidFill>
                  <a:schemeClr val="tx1"/>
                </a:solidFill>
                <a:effectLst/>
                <a:uLnTx/>
                <a:uFillTx/>
                <a:latin typeface="Times New Roman" panose="02020603050405020304" pitchFamily="18" charset="0"/>
                <a:cs typeface="Times New Roman" panose="02020603050405020304" pitchFamily="18" charset="0"/>
              </a:rPr>
              <a:t>th</a:t>
            </a:r>
            <a:r>
              <a:rPr kumimoji="0" lang="en-US" sz="2200" b="1"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 Sem</a:t>
            </a:r>
            <a:endParaRPr kumimoji="0" lang="en-US" sz="22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pic>
        <p:nvPicPr>
          <p:cNvPr id="17" name="Picture 1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AD803315-0534-CE4E-87C2-0E7D1EE3DF04}" type="datetime1">
              <a:rPr lang="en-IN" smtClean="0"/>
              <a:t>05-01-2025</a:t>
            </a:fld>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10</a:t>
            </a:fld>
            <a:endParaRPr lang="en-US"/>
          </a:p>
        </p:txBody>
      </p:sp>
      <p:sp>
        <p:nvSpPr>
          <p:cNvPr id="8" name="Title 1"/>
          <p:cNvSpPr txBox="1">
            <a:spLocks/>
          </p:cNvSpPr>
          <p:nvPr/>
        </p:nvSpPr>
        <p:spPr>
          <a:xfrm>
            <a:off x="1371600" y="-39187"/>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latin typeface="Calibri (Body)"/>
              </a:rPr>
              <a:t>Question Paper Template</a:t>
            </a:r>
            <a:endParaRPr kumimoji="0" lang="en-US" sz="2400" b="0" i="0" u="none" strike="noStrike" kern="1200" cap="none" spc="0" normalizeH="0" baseline="0" noProof="0" dirty="0">
              <a:ln>
                <a:noFill/>
              </a:ln>
              <a:solidFill>
                <a:schemeClr val="dk1"/>
              </a:solidFill>
              <a:effectLst/>
              <a:uLnTx/>
              <a:uFillTx/>
              <a:latin typeface="Calibri (Body)"/>
            </a:endParaRPr>
          </a:p>
        </p:txBody>
      </p:sp>
      <p:graphicFrame>
        <p:nvGraphicFramePr>
          <p:cNvPr id="5" name="Table 4">
            <a:extLst>
              <a:ext uri="{FF2B5EF4-FFF2-40B4-BE49-F238E27FC236}">
                <a16:creationId xmlns:a16="http://schemas.microsoft.com/office/drawing/2014/main" id="{BBDE09EE-231F-6054-7346-D7DDBC88B36B}"/>
              </a:ext>
            </a:extLst>
          </p:cNvPr>
          <p:cNvGraphicFramePr>
            <a:graphicFrameLocks noGrp="1"/>
          </p:cNvGraphicFramePr>
          <p:nvPr>
            <p:extLst>
              <p:ext uri="{D42A27DB-BD31-4B8C-83A1-F6EECF244321}">
                <p14:modId xmlns:p14="http://schemas.microsoft.com/office/powerpoint/2010/main" val="3189547077"/>
              </p:ext>
            </p:extLst>
          </p:nvPr>
        </p:nvGraphicFramePr>
        <p:xfrm>
          <a:off x="1312989" y="710689"/>
          <a:ext cx="7498591" cy="3029501"/>
        </p:xfrm>
        <a:graphic>
          <a:graphicData uri="http://schemas.openxmlformats.org/drawingml/2006/table">
            <a:tbl>
              <a:tblPr firstRow="1" bandRow="1">
                <a:tableStyleId>{5C22544A-7EE6-4342-B048-85BDC9FD1C3A}</a:tableStyleId>
              </a:tblPr>
              <a:tblGrid>
                <a:gridCol w="1512321">
                  <a:extLst>
                    <a:ext uri="{9D8B030D-6E8A-4147-A177-3AD203B41FA5}">
                      <a16:colId xmlns:a16="http://schemas.microsoft.com/office/drawing/2014/main" val="1987856129"/>
                    </a:ext>
                  </a:extLst>
                </a:gridCol>
                <a:gridCol w="1480814">
                  <a:extLst>
                    <a:ext uri="{9D8B030D-6E8A-4147-A177-3AD203B41FA5}">
                      <a16:colId xmlns:a16="http://schemas.microsoft.com/office/drawing/2014/main" val="3567896315"/>
                    </a:ext>
                  </a:extLst>
                </a:gridCol>
                <a:gridCol w="1480814">
                  <a:extLst>
                    <a:ext uri="{9D8B030D-6E8A-4147-A177-3AD203B41FA5}">
                      <a16:colId xmlns:a16="http://schemas.microsoft.com/office/drawing/2014/main" val="2650221871"/>
                    </a:ext>
                  </a:extLst>
                </a:gridCol>
                <a:gridCol w="1512321">
                  <a:extLst>
                    <a:ext uri="{9D8B030D-6E8A-4147-A177-3AD203B41FA5}">
                      <a16:colId xmlns:a16="http://schemas.microsoft.com/office/drawing/2014/main" val="4201647559"/>
                    </a:ext>
                  </a:extLst>
                </a:gridCol>
                <a:gridCol w="1512321">
                  <a:extLst>
                    <a:ext uri="{9D8B030D-6E8A-4147-A177-3AD203B41FA5}">
                      <a16:colId xmlns:a16="http://schemas.microsoft.com/office/drawing/2014/main" val="956889266"/>
                    </a:ext>
                  </a:extLst>
                </a:gridCol>
              </a:tblGrid>
              <a:tr h="542664">
                <a:tc gridSpan="3">
                  <a:txBody>
                    <a:bodyPr/>
                    <a:lstStyle/>
                    <a:p>
                      <a:pPr algn="ctr" rtl="0" fontAlgn="ctr"/>
                      <a:r>
                        <a:rPr lang="en-US" sz="1000" dirty="0">
                          <a:effectLst/>
                        </a:rPr>
                        <a:t>SECTION – B</a:t>
                      </a:r>
                      <a:endParaRPr lang="en-US" sz="1000" b="1" dirty="0">
                        <a:solidFill>
                          <a:srgbClr val="FFFFFF"/>
                        </a:solidFill>
                        <a:effectLst/>
                        <a:latin typeface="Tahoma" panose="020B0604030504040204" pitchFamily="34" charset="0"/>
                      </a:endParaRPr>
                    </a:p>
                  </a:txBody>
                  <a:tcPr marL="9525" marR="9525" marT="9525" anchor="ctr"/>
                </a:tc>
                <a:tc hMerge="1">
                  <a:txBody>
                    <a:bodyPr/>
                    <a:lstStyle/>
                    <a:p>
                      <a:endParaRPr lang="en-US"/>
                    </a:p>
                  </a:txBody>
                  <a:tcPr/>
                </a:tc>
                <a:tc hMerge="1">
                  <a:txBody>
                    <a:bodyPr/>
                    <a:lstStyle/>
                    <a:p>
                      <a:endParaRPr lang="en-US"/>
                    </a:p>
                  </a:txBody>
                  <a:tcP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algn="ctr" rtl="0" fontAlgn="ctr"/>
                      <a:r>
                        <a:rPr lang="en-US" sz="1000" dirty="0">
                          <a:effectLst/>
                        </a:rPr>
                        <a:t>CO</a:t>
                      </a:r>
                      <a:endParaRPr lang="en-US" sz="1000" dirty="0">
                        <a:effectLst/>
                        <a:latin typeface="Tahoma" panose="020B0604030504040204" pitchFamily="34" charset="0"/>
                      </a:endParaRPr>
                    </a:p>
                  </a:txBody>
                  <a:tcPr marL="9525" marR="9525" marT="9525" anchor="ctr"/>
                </a:tc>
                <a:extLst>
                  <a:ext uri="{0D108BD9-81ED-4DB2-BD59-A6C34878D82A}">
                    <a16:rowId xmlns:a16="http://schemas.microsoft.com/office/drawing/2014/main" val="911838510"/>
                  </a:ext>
                </a:extLst>
              </a:tr>
              <a:tr h="203499">
                <a:tc gridSpan="3">
                  <a:txBody>
                    <a:bodyPr/>
                    <a:lstStyle/>
                    <a:p>
                      <a:pPr algn="ctr" rtl="0" fontAlgn="ctr"/>
                      <a:endParaRPr lang="en-US" sz="1000" b="1">
                        <a:solidFill>
                          <a:srgbClr val="FFFFFF"/>
                        </a:solidFill>
                        <a:effectLst/>
                        <a:latin typeface="Tahoma" panose="020B0604030504040204" pitchFamily="34" charset="0"/>
                      </a:endParaRPr>
                    </a:p>
                  </a:txBody>
                  <a:tcPr marL="9525" marR="9525" marT="9525" anchor="ctr"/>
                </a:tc>
                <a:tc hMerge="1">
                  <a:txBody>
                    <a:bodyPr/>
                    <a:lstStyle/>
                    <a:p>
                      <a:endParaRPr lang="en-US"/>
                    </a:p>
                  </a:txBody>
                  <a:tcPr/>
                </a:tc>
                <a:tc hMerge="1">
                  <a:txBody>
                    <a:bodyPr/>
                    <a:lstStyle/>
                    <a:p>
                      <a:endParaRPr lang="en-US"/>
                    </a:p>
                  </a:txBody>
                  <a:tcP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268373231"/>
                  </a:ext>
                </a:extLst>
              </a:tr>
              <a:tr h="284899">
                <a:tc>
                  <a:txBody>
                    <a:bodyPr/>
                    <a:lstStyle/>
                    <a:p>
                      <a:pPr rtl="0" fontAlgn="ctr"/>
                      <a:r>
                        <a:rPr lang="en-US" sz="1000" dirty="0">
                          <a:effectLst/>
                        </a:rPr>
                        <a:t>3</a:t>
                      </a:r>
                      <a:endParaRPr lang="en-US" sz="1000" b="1" dirty="0">
                        <a:solidFill>
                          <a:srgbClr val="FFFFFF"/>
                        </a:solidFill>
                        <a:effectLst/>
                        <a:latin typeface="Tahoma" panose="020B0604030504040204" pitchFamily="34" charset="0"/>
                      </a:endParaRPr>
                    </a:p>
                  </a:txBody>
                  <a:tcPr marL="9525" marR="9525" marT="9525" anchor="ctr"/>
                </a:tc>
                <a:tc gridSpan="2">
                  <a:txBody>
                    <a:bodyPr/>
                    <a:lstStyle/>
                    <a:p>
                      <a:pPr rtl="0" fontAlgn="ctr"/>
                      <a:r>
                        <a:rPr lang="en-US" sz="1000" dirty="0">
                          <a:effectLst/>
                        </a:rPr>
                        <a:t>Answer any five of the following-</a:t>
                      </a:r>
                      <a:endParaRPr lang="en-US" sz="1000" dirty="0">
                        <a:effectLst/>
                        <a:latin typeface="Tahoma" panose="020B0604030504040204" pitchFamily="34" charset="0"/>
                      </a:endParaRPr>
                    </a:p>
                  </a:txBody>
                  <a:tcPr marL="9525" marR="9525" marT="9525" anchor="ctr"/>
                </a:tc>
                <a:tc hMerge="1">
                  <a:txBody>
                    <a:bodyPr/>
                    <a:lstStyle/>
                    <a:p>
                      <a:endParaRPr lang="en-US"/>
                    </a:p>
                  </a:txBody>
                  <a:tcPr/>
                </a:tc>
                <a:tc>
                  <a:txBody>
                    <a:bodyPr/>
                    <a:lstStyle/>
                    <a:p>
                      <a:pPr rtl="0" fontAlgn="ctr"/>
                      <a:r>
                        <a:rPr lang="en-US" sz="1000" dirty="0">
                          <a:effectLst/>
                        </a:rPr>
                        <a:t>[5×6=30]</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813571308"/>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3-a.</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462661684"/>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3-b.</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1890128662"/>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3-c.</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137605740"/>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3-d.</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879559256"/>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3-e.</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1121173555"/>
                  </a:ext>
                </a:extLst>
              </a:tr>
              <a:tr h="284899">
                <a:tc>
                  <a:txBody>
                    <a:bodyPr/>
                    <a:lstStyle/>
                    <a:p>
                      <a:pPr rtl="0" fontAlgn="ctr"/>
                      <a:endParaRPr lang="en-US" sz="1000" b="1">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3-f.</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4080153004"/>
                  </a:ext>
                </a:extLst>
              </a:tr>
              <a:tr h="284899">
                <a:tc>
                  <a:txBody>
                    <a:bodyPr/>
                    <a:lstStyle/>
                    <a:p>
                      <a:pPr rtl="0" fontAlgn="ctr"/>
                      <a:endParaRPr lang="en-US" sz="1000" b="1" dirty="0">
                        <a:solidFill>
                          <a:srgbClr val="FFFFFF"/>
                        </a:solidFill>
                        <a:effectLst/>
                        <a:latin typeface="Tahoma" panose="020B0604030504040204" pitchFamily="34" charset="0"/>
                      </a:endParaRPr>
                    </a:p>
                  </a:txBody>
                  <a:tcPr marL="428625" marR="9525" marT="9525" anchor="ctr"/>
                </a:tc>
                <a:tc>
                  <a:txBody>
                    <a:bodyPr/>
                    <a:lstStyle/>
                    <a:p>
                      <a:pPr rtl="0" fontAlgn="ctr"/>
                      <a:r>
                        <a:rPr lang="en-US" sz="1000" dirty="0">
                          <a:effectLst/>
                        </a:rPr>
                        <a:t>3-g.</a:t>
                      </a:r>
                      <a:endParaRPr lang="en-US" sz="1000" dirty="0">
                        <a:effectLst/>
                        <a:latin typeface="Tahoma" panose="020B0604030504040204" pitchFamily="34" charset="0"/>
                      </a:endParaRPr>
                    </a:p>
                  </a:txBody>
                  <a:tcPr marL="9525" marR="9525" marT="9525" anchor="ctr"/>
                </a:tc>
                <a:tc>
                  <a:txBody>
                    <a:bodyPr/>
                    <a:lstStyle/>
                    <a:p>
                      <a:pPr rtl="0" fontAlgn="ctr"/>
                      <a:r>
                        <a:rPr lang="en-US" sz="1000" dirty="0">
                          <a:effectLst/>
                        </a:rPr>
                        <a:t>Question-   </a:t>
                      </a:r>
                      <a:endParaRPr lang="en-US" sz="1000" dirty="0">
                        <a:effectLst/>
                        <a:latin typeface="Tahoma" panose="020B0604030504040204" pitchFamily="34" charset="0"/>
                      </a:endParaRPr>
                    </a:p>
                  </a:txBody>
                  <a:tcPr marL="9525" marR="9525" marT="9525" anchor="ctr"/>
                </a:tc>
                <a:tc>
                  <a:txBody>
                    <a:bodyPr/>
                    <a:lstStyle/>
                    <a:p>
                      <a:pPr algn="ctr" rtl="0" fontAlgn="ctr"/>
                      <a:r>
                        <a:rPr lang="en-US" sz="1000" dirty="0">
                          <a:effectLst/>
                        </a:rPr>
                        <a:t>-6</a:t>
                      </a:r>
                      <a:endParaRPr lang="en-US" sz="1000" dirty="0">
                        <a:effectLst/>
                        <a:latin typeface="Tahoma" panose="020B0604030504040204" pitchFamily="34" charset="0"/>
                      </a:endParaRPr>
                    </a:p>
                  </a:txBody>
                  <a:tcPr marL="9525" marR="9525" marT="9525" anchor="ctr"/>
                </a:tc>
                <a:tc>
                  <a:txBody>
                    <a:bodyPr/>
                    <a:lstStyle/>
                    <a:p>
                      <a:pPr rtl="0" fontAlgn="ctr"/>
                      <a:endParaRPr lang="en-US" sz="1000" dirty="0">
                        <a:effectLst/>
                        <a:latin typeface="Tahoma" panose="020B0604030504040204" pitchFamily="34" charset="0"/>
                      </a:endParaRPr>
                    </a:p>
                  </a:txBody>
                  <a:tcPr marL="9525" marR="9525" marT="9525" anchor="ctr"/>
                </a:tc>
                <a:extLst>
                  <a:ext uri="{0D108BD9-81ED-4DB2-BD59-A6C34878D82A}">
                    <a16:rowId xmlns:a16="http://schemas.microsoft.com/office/drawing/2014/main" val="3550348655"/>
                  </a:ext>
                </a:extLst>
              </a:tr>
            </a:tbl>
          </a:graphicData>
        </a:graphic>
      </p:graphicFrame>
      <p:sp>
        <p:nvSpPr>
          <p:cNvPr id="3" name="Footer Placeholder 4">
            <a:extLst>
              <a:ext uri="{FF2B5EF4-FFF2-40B4-BE49-F238E27FC236}">
                <a16:creationId xmlns:a16="http://schemas.microsoft.com/office/drawing/2014/main" id="{38F2E595-F2C8-2A70-D4CF-2B886DB1AF5E}"/>
              </a:ext>
            </a:extLst>
          </p:cNvPr>
          <p:cNvSpPr>
            <a:spLocks noGrp="1"/>
          </p:cNvSpPr>
          <p:nvPr>
            <p:ph type="ftr" sz="quarter" idx="11"/>
          </p:nvPr>
        </p:nvSpPr>
        <p:spPr>
          <a:xfrm>
            <a:off x="2514600" y="6356350"/>
            <a:ext cx="5029200" cy="365125"/>
          </a:xfrm>
        </p:spPr>
        <p:txBody>
          <a:bodyPr/>
          <a:lstStyle/>
          <a:p>
            <a:r>
              <a:rPr lang="fi-FI">
                <a:latin typeface="Times New Roman" pitchFamily="18" charset="0"/>
                <a:cs typeface="Times New Roman" pitchFamily="18" charset="0"/>
              </a:rPr>
              <a:t>Ms. Barkha Bhardwaj          DT-II                Unit 3</a:t>
            </a:r>
            <a:endParaRPr lang="en-US" dirty="0">
              <a:latin typeface="Times New Roman" pitchFamily="18" charset="0"/>
              <a:cs typeface="Times New Roman" pitchFamily="18" charset="0"/>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38227102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204824C8-4F7C-EF40-8E63-FDCE74967C3C}" type="datetime1">
              <a:rPr lang="en-IN" smtClean="0"/>
              <a:t>05-01-2025</a:t>
            </a:fld>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11</a:t>
            </a:fld>
            <a:endParaRPr lang="en-US"/>
          </a:p>
        </p:txBody>
      </p:sp>
      <p:sp>
        <p:nvSpPr>
          <p:cNvPr id="8" name="Title 1"/>
          <p:cNvSpPr txBox="1">
            <a:spLocks/>
          </p:cNvSpPr>
          <p:nvPr/>
        </p:nvSpPr>
        <p:spPr>
          <a:xfrm>
            <a:off x="1371600" y="-39188"/>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000" dirty="0">
                <a:latin typeface="Calibri (Body)"/>
              </a:rPr>
              <a:t>Question Paper Template</a:t>
            </a:r>
            <a:endParaRPr kumimoji="0" lang="en-US" sz="2000" b="0" i="0" u="none" strike="noStrike" kern="1200" cap="none" spc="0" normalizeH="0" baseline="0" noProof="0" dirty="0">
              <a:ln>
                <a:noFill/>
              </a:ln>
              <a:solidFill>
                <a:schemeClr val="dk1"/>
              </a:solidFill>
              <a:effectLst/>
              <a:uLnTx/>
              <a:uFillTx/>
              <a:latin typeface="Calibri (Body)"/>
            </a:endParaRPr>
          </a:p>
        </p:txBody>
      </p:sp>
      <p:graphicFrame>
        <p:nvGraphicFramePr>
          <p:cNvPr id="4" name="Table 3">
            <a:extLst>
              <a:ext uri="{FF2B5EF4-FFF2-40B4-BE49-F238E27FC236}">
                <a16:creationId xmlns:a16="http://schemas.microsoft.com/office/drawing/2014/main" id="{47879E0D-1C6F-9F15-3C6D-EF954C62546A}"/>
              </a:ext>
            </a:extLst>
          </p:cNvPr>
          <p:cNvGraphicFramePr>
            <a:graphicFrameLocks noGrp="1"/>
          </p:cNvGraphicFramePr>
          <p:nvPr>
            <p:extLst>
              <p:ext uri="{D42A27DB-BD31-4B8C-83A1-F6EECF244321}">
                <p14:modId xmlns:p14="http://schemas.microsoft.com/office/powerpoint/2010/main" val="2384400304"/>
              </p:ext>
            </p:extLst>
          </p:nvPr>
        </p:nvGraphicFramePr>
        <p:xfrm>
          <a:off x="1012958" y="780251"/>
          <a:ext cx="7655804" cy="5610875"/>
        </p:xfrm>
        <a:graphic>
          <a:graphicData uri="http://schemas.openxmlformats.org/drawingml/2006/table">
            <a:tbl>
              <a:tblPr firstRow="1" bandRow="1">
                <a:tableStyleId>{5C22544A-7EE6-4342-B048-85BDC9FD1C3A}</a:tableStyleId>
              </a:tblPr>
              <a:tblGrid>
                <a:gridCol w="1542046">
                  <a:extLst>
                    <a:ext uri="{9D8B030D-6E8A-4147-A177-3AD203B41FA5}">
                      <a16:colId xmlns:a16="http://schemas.microsoft.com/office/drawing/2014/main" val="4246747148"/>
                    </a:ext>
                  </a:extLst>
                </a:gridCol>
                <a:gridCol w="1514833">
                  <a:extLst>
                    <a:ext uri="{9D8B030D-6E8A-4147-A177-3AD203B41FA5}">
                      <a16:colId xmlns:a16="http://schemas.microsoft.com/office/drawing/2014/main" val="282161735"/>
                    </a:ext>
                  </a:extLst>
                </a:gridCol>
                <a:gridCol w="1514833">
                  <a:extLst>
                    <a:ext uri="{9D8B030D-6E8A-4147-A177-3AD203B41FA5}">
                      <a16:colId xmlns:a16="http://schemas.microsoft.com/office/drawing/2014/main" val="2930949946"/>
                    </a:ext>
                  </a:extLst>
                </a:gridCol>
                <a:gridCol w="1542046">
                  <a:extLst>
                    <a:ext uri="{9D8B030D-6E8A-4147-A177-3AD203B41FA5}">
                      <a16:colId xmlns:a16="http://schemas.microsoft.com/office/drawing/2014/main" val="2363341358"/>
                    </a:ext>
                  </a:extLst>
                </a:gridCol>
                <a:gridCol w="1542046">
                  <a:extLst>
                    <a:ext uri="{9D8B030D-6E8A-4147-A177-3AD203B41FA5}">
                      <a16:colId xmlns:a16="http://schemas.microsoft.com/office/drawing/2014/main" val="3283562272"/>
                    </a:ext>
                  </a:extLst>
                </a:gridCol>
              </a:tblGrid>
              <a:tr h="246395">
                <a:tc gridSpan="3">
                  <a:txBody>
                    <a:bodyPr/>
                    <a:lstStyle/>
                    <a:p>
                      <a:pPr algn="ctr" fontAlgn="base"/>
                      <a:r>
                        <a:rPr lang="en-US" sz="1000">
                          <a:effectLst/>
                        </a:rPr>
                        <a:t>SECTION – C ​</a:t>
                      </a:r>
                      <a:endParaRPr lang="en-US" b="1">
                        <a:solidFill>
                          <a:srgbClr val="FFFFFF"/>
                        </a:solidFill>
                        <a:effectLst/>
                      </a:endParaRPr>
                    </a:p>
                  </a:txBody>
                  <a:tcPr anchor="ctr"/>
                </a:tc>
                <a:tc hMerge="1">
                  <a:txBody>
                    <a:bodyPr/>
                    <a:lstStyle/>
                    <a:p>
                      <a:endParaRPr lang="en-US"/>
                    </a:p>
                  </a:txBody>
                  <a:tcPr/>
                </a:tc>
                <a:tc hMerge="1">
                  <a:txBody>
                    <a:bodyPr/>
                    <a:lstStyle/>
                    <a:p>
                      <a:endParaRPr lang="en-US"/>
                    </a:p>
                  </a:txBody>
                  <a:tcPr/>
                </a:tc>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algn="ctr" fontAlgn="base"/>
                      <a:r>
                        <a:rPr lang="en-US" sz="1000">
                          <a:effectLst/>
                        </a:rPr>
                        <a:t>CO​</a:t>
                      </a:r>
                      <a:endParaRPr lang="en-US" b="1">
                        <a:solidFill>
                          <a:srgbClr val="FFFFFF"/>
                        </a:solidFill>
                        <a:effectLst/>
                      </a:endParaRPr>
                    </a:p>
                  </a:txBody>
                  <a:tcPr anchor="ctr"/>
                </a:tc>
                <a:extLst>
                  <a:ext uri="{0D108BD9-81ED-4DB2-BD59-A6C34878D82A}">
                    <a16:rowId xmlns:a16="http://schemas.microsoft.com/office/drawing/2014/main" val="347570289"/>
                  </a:ext>
                </a:extLst>
              </a:tr>
              <a:tr h="226389">
                <a:tc gridSpan="3">
                  <a:txBody>
                    <a:bodyPr/>
                    <a:lstStyle/>
                    <a:p>
                      <a:pPr algn="ctr" fontAlgn="auto"/>
                      <a:r>
                        <a:rPr lang="en-US" sz="1000">
                          <a:effectLst/>
                        </a:rPr>
                        <a:t>​</a:t>
                      </a:r>
                      <a:endParaRPr lang="en-US" sz="1000" b="1">
                        <a:solidFill>
                          <a:srgbClr val="FFFFFF"/>
                        </a:solidFill>
                        <a:effectLst/>
                        <a:latin typeface="Tahoma" panose="020B0604030504040204" pitchFamily="34" charset="0"/>
                      </a:endParaRPr>
                    </a:p>
                  </a:txBody>
                  <a:tcPr anchor="ctr"/>
                </a:tc>
                <a:tc hMerge="1">
                  <a:txBody>
                    <a:bodyPr/>
                    <a:lstStyle/>
                    <a:p>
                      <a:endParaRPr lang="en-US"/>
                    </a:p>
                  </a:txBody>
                  <a:tcPr/>
                </a:tc>
                <a:tc hMerge="1">
                  <a:txBody>
                    <a:bodyPr/>
                    <a:lstStyle/>
                    <a:p>
                      <a:endParaRPr lang="en-US"/>
                    </a:p>
                  </a:txBody>
                  <a:tcP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460430745"/>
                  </a:ext>
                </a:extLst>
              </a:tr>
              <a:tr h="226389">
                <a:tc>
                  <a:txBody>
                    <a:bodyPr/>
                    <a:lstStyle/>
                    <a:p>
                      <a:pPr fontAlgn="base"/>
                      <a:r>
                        <a:rPr lang="en-US" sz="1000">
                          <a:effectLst/>
                        </a:rPr>
                        <a:t>4​</a:t>
                      </a:r>
                      <a:endParaRPr lang="en-US">
                        <a:effectLst/>
                      </a:endParaRPr>
                    </a:p>
                  </a:txBody>
                  <a:tcPr anchor="ctr"/>
                </a:tc>
                <a:tc gridSpan="2">
                  <a:txBody>
                    <a:bodyPr/>
                    <a:lstStyle/>
                    <a:p>
                      <a:pPr fontAlgn="base"/>
                      <a:r>
                        <a:rPr lang="en-US" sz="1000">
                          <a:effectLst/>
                        </a:rPr>
                        <a:t>Answer any one of the following-​</a:t>
                      </a:r>
                      <a:endParaRPr lang="en-US">
                        <a:effectLst/>
                      </a:endParaRPr>
                    </a:p>
                  </a:txBody>
                  <a:tcPr anchor="ctr"/>
                </a:tc>
                <a:tc hMerge="1">
                  <a:txBody>
                    <a:bodyPr/>
                    <a:lstStyle/>
                    <a:p>
                      <a:endParaRPr lang="en-US"/>
                    </a:p>
                  </a:txBody>
                  <a:tcPr/>
                </a:tc>
                <a:tc>
                  <a:txBody>
                    <a:bodyPr/>
                    <a:lstStyle/>
                    <a:p>
                      <a:pPr fontAlgn="base"/>
                      <a:r>
                        <a:rPr lang="en-US" sz="1000">
                          <a:effectLst/>
                        </a:rPr>
                        <a:t>[5×10=50]​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3641806524"/>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4-a.​</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419502401"/>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862422013"/>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4-b.​</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568430519"/>
                  </a:ext>
                </a:extLst>
              </a:tr>
              <a:tr h="226389">
                <a:tc>
                  <a:txBody>
                    <a:bodyPr/>
                    <a:lstStyle/>
                    <a:p>
                      <a:pPr fontAlgn="base"/>
                      <a:r>
                        <a:rPr lang="en-US" sz="1000">
                          <a:effectLst/>
                        </a:rPr>
                        <a:t>5​</a:t>
                      </a:r>
                      <a:endParaRPr lang="en-US">
                        <a:effectLst/>
                      </a:endParaRPr>
                    </a:p>
                  </a:txBody>
                  <a:tcPr anchor="ctr"/>
                </a:tc>
                <a:tc gridSpan="2">
                  <a:txBody>
                    <a:bodyPr/>
                    <a:lstStyle/>
                    <a:p>
                      <a:pPr fontAlgn="base"/>
                      <a:r>
                        <a:rPr lang="en-US" sz="1000">
                          <a:effectLst/>
                        </a:rPr>
                        <a:t>Answer any one of the following-​</a:t>
                      </a:r>
                      <a:endParaRPr lang="en-US">
                        <a:effectLst/>
                      </a:endParaRPr>
                    </a:p>
                  </a:txBody>
                  <a:tcPr anchor="ctr"/>
                </a:tc>
                <a:tc hMerge="1">
                  <a:txBody>
                    <a:bodyPr/>
                    <a:lstStyle/>
                    <a:p>
                      <a:endParaRPr lang="en-US"/>
                    </a:p>
                  </a:txBody>
                  <a:tcP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59312090"/>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5-a.​</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551853426"/>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3297272"/>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5-b.​</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533326063"/>
                  </a:ext>
                </a:extLst>
              </a:tr>
              <a:tr h="226389">
                <a:tc>
                  <a:txBody>
                    <a:bodyPr/>
                    <a:lstStyle/>
                    <a:p>
                      <a:pPr fontAlgn="base"/>
                      <a:r>
                        <a:rPr lang="en-US" sz="1000">
                          <a:effectLst/>
                        </a:rPr>
                        <a:t>6​</a:t>
                      </a:r>
                      <a:endParaRPr lang="en-US">
                        <a:effectLst/>
                      </a:endParaRPr>
                    </a:p>
                  </a:txBody>
                  <a:tcPr anchor="ctr"/>
                </a:tc>
                <a:tc gridSpan="2">
                  <a:txBody>
                    <a:bodyPr/>
                    <a:lstStyle/>
                    <a:p>
                      <a:pPr fontAlgn="base"/>
                      <a:r>
                        <a:rPr lang="en-US" sz="1000">
                          <a:effectLst/>
                        </a:rPr>
                        <a:t>Answer any one of the following-​</a:t>
                      </a:r>
                      <a:endParaRPr lang="en-US">
                        <a:effectLst/>
                      </a:endParaRPr>
                    </a:p>
                  </a:txBody>
                  <a:tcPr anchor="ctr"/>
                </a:tc>
                <a:tc hMerge="1">
                  <a:txBody>
                    <a:bodyPr/>
                    <a:lstStyle/>
                    <a:p>
                      <a:endParaRPr lang="en-US"/>
                    </a:p>
                  </a:txBody>
                  <a:tcP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89264660"/>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6-a.​</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342704116"/>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3436657096"/>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6-b.​</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0867135"/>
                  </a:ext>
                </a:extLst>
              </a:tr>
              <a:tr h="226389">
                <a:tc>
                  <a:txBody>
                    <a:bodyPr/>
                    <a:lstStyle/>
                    <a:p>
                      <a:pPr fontAlgn="base"/>
                      <a:r>
                        <a:rPr lang="en-US" sz="1000">
                          <a:effectLst/>
                        </a:rPr>
                        <a:t>7​</a:t>
                      </a:r>
                      <a:endParaRPr lang="en-US">
                        <a:effectLst/>
                      </a:endParaRPr>
                    </a:p>
                  </a:txBody>
                  <a:tcPr anchor="ctr"/>
                </a:tc>
                <a:tc gridSpan="2">
                  <a:txBody>
                    <a:bodyPr/>
                    <a:lstStyle/>
                    <a:p>
                      <a:pPr fontAlgn="base"/>
                      <a:r>
                        <a:rPr lang="en-US" sz="1000">
                          <a:effectLst/>
                        </a:rPr>
                        <a:t>Answer any one of the following-​</a:t>
                      </a:r>
                      <a:endParaRPr lang="en-US">
                        <a:effectLst/>
                      </a:endParaRPr>
                    </a:p>
                  </a:txBody>
                  <a:tcPr anchor="ctr"/>
                </a:tc>
                <a:tc hMerge="1">
                  <a:txBody>
                    <a:bodyPr/>
                    <a:lstStyle/>
                    <a:p>
                      <a:endParaRPr lang="en-US"/>
                    </a:p>
                  </a:txBody>
                  <a:tcP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125467265"/>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7-a.​</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030174432"/>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3031631"/>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7-b.​</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379033657"/>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216088836"/>
                  </a:ext>
                </a:extLst>
              </a:tr>
              <a:tr h="226389">
                <a:tc>
                  <a:txBody>
                    <a:bodyPr/>
                    <a:lstStyle/>
                    <a:p>
                      <a:pPr fontAlgn="base"/>
                      <a:r>
                        <a:rPr lang="en-US" sz="1000">
                          <a:effectLst/>
                        </a:rPr>
                        <a:t>8​</a:t>
                      </a:r>
                      <a:endParaRPr lang="en-US">
                        <a:effectLst/>
                      </a:endParaRPr>
                    </a:p>
                  </a:txBody>
                  <a:tcPr anchor="ctr"/>
                </a:tc>
                <a:tc gridSpan="2">
                  <a:txBody>
                    <a:bodyPr/>
                    <a:lstStyle/>
                    <a:p>
                      <a:pPr fontAlgn="base"/>
                      <a:r>
                        <a:rPr lang="en-US" sz="1000">
                          <a:effectLst/>
                        </a:rPr>
                        <a:t>Answer any one of the following-​</a:t>
                      </a:r>
                      <a:endParaRPr lang="en-US">
                        <a:effectLst/>
                      </a:endParaRPr>
                    </a:p>
                  </a:txBody>
                  <a:tcPr anchor="ctr"/>
                </a:tc>
                <a:tc hMerge="1">
                  <a:txBody>
                    <a:bodyPr/>
                    <a:lstStyle/>
                    <a:p>
                      <a:endParaRPr lang="en-US"/>
                    </a:p>
                  </a:txBody>
                  <a:tcP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440876672"/>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8-a.​</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3694988570"/>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algn="ctr" fontAlgn="auto"/>
                      <a:r>
                        <a:rPr lang="en-US" sz="1000">
                          <a:effectLst/>
                        </a:rPr>
                        <a:t>​</a:t>
                      </a:r>
                      <a:endParaRPr lang="en-US" sz="1000">
                        <a:effectLst/>
                        <a:latin typeface="Tahoma" panose="020B0604030504040204" pitchFamily="34" charset="0"/>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2372807692"/>
                  </a:ext>
                </a:extLst>
              </a:tr>
              <a:tr h="226389">
                <a:tc>
                  <a:txBody>
                    <a:bodyPr/>
                    <a:lstStyle/>
                    <a:p>
                      <a:pPr fontAlgn="auto"/>
                      <a:r>
                        <a:rPr lang="en-US" sz="1000">
                          <a:effectLst/>
                        </a:rPr>
                        <a:t>​</a:t>
                      </a:r>
                      <a:endParaRPr lang="en-US" sz="1000" b="1">
                        <a:solidFill>
                          <a:srgbClr val="FFFFFF"/>
                        </a:solidFill>
                        <a:effectLst/>
                        <a:latin typeface="Tahoma" panose="020B0604030504040204" pitchFamily="34" charset="0"/>
                      </a:endParaRPr>
                    </a:p>
                  </a:txBody>
                  <a:tcPr anchor="ctr"/>
                </a:tc>
                <a:tc>
                  <a:txBody>
                    <a:bodyPr/>
                    <a:lstStyle/>
                    <a:p>
                      <a:pPr fontAlgn="base"/>
                      <a:r>
                        <a:rPr lang="en-US" sz="1000">
                          <a:effectLst/>
                        </a:rPr>
                        <a:t>8-b.​</a:t>
                      </a:r>
                      <a:endParaRPr lang="en-US">
                        <a:effectLst/>
                      </a:endParaRPr>
                    </a:p>
                  </a:txBody>
                  <a:tcPr anchor="ctr"/>
                </a:tc>
                <a:tc>
                  <a:txBody>
                    <a:bodyPr/>
                    <a:lstStyle/>
                    <a:p>
                      <a:pPr fontAlgn="base"/>
                      <a:r>
                        <a:rPr lang="en-US" sz="1000">
                          <a:effectLst/>
                        </a:rPr>
                        <a:t>Question-   ​</a:t>
                      </a:r>
                      <a:endParaRPr lang="en-US">
                        <a:effectLst/>
                      </a:endParaRPr>
                    </a:p>
                  </a:txBody>
                  <a:tcPr anchor="ctr"/>
                </a:tc>
                <a:tc>
                  <a:txBody>
                    <a:bodyPr/>
                    <a:lstStyle/>
                    <a:p>
                      <a:pPr algn="ctr" fontAlgn="base"/>
                      <a:r>
                        <a:rPr lang="en-US" sz="1000">
                          <a:effectLst/>
                        </a:rPr>
                        <a:t>-10​</a:t>
                      </a:r>
                      <a:endParaRPr lang="en-US">
                        <a:effectLst/>
                      </a:endParaRPr>
                    </a:p>
                  </a:txBody>
                  <a:tcPr anchor="ctr"/>
                </a:tc>
                <a:tc>
                  <a:txBody>
                    <a:bodyPr/>
                    <a:lstStyle/>
                    <a:p>
                      <a:pPr fontAlgn="auto"/>
                      <a:r>
                        <a:rPr lang="en-US" sz="1000">
                          <a:effectLst/>
                        </a:rPr>
                        <a:t>​</a:t>
                      </a:r>
                      <a:endParaRPr lang="en-US" sz="1000">
                        <a:effectLst/>
                        <a:latin typeface="Tahoma" panose="020B0604030504040204" pitchFamily="34" charset="0"/>
                      </a:endParaRPr>
                    </a:p>
                  </a:txBody>
                  <a:tcPr anchor="ctr"/>
                </a:tc>
                <a:extLst>
                  <a:ext uri="{0D108BD9-81ED-4DB2-BD59-A6C34878D82A}">
                    <a16:rowId xmlns:a16="http://schemas.microsoft.com/office/drawing/2014/main" val="19757099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fi-FI"/>
              <a:t>Ms. Barkha Bhardwaj          DT-II                Unit 3</a:t>
            </a:r>
            <a:endParaRPr lang="en-US" dirty="0"/>
          </a:p>
        </p:txBody>
      </p:sp>
    </p:spTree>
    <p:extLst>
      <p:ext uri="{BB962C8B-B14F-4D97-AF65-F5344CB8AC3E}">
        <p14:creationId xmlns:p14="http://schemas.microsoft.com/office/powerpoint/2010/main" val="147725711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r>
              <a:rPr lang="en-US" dirty="0"/>
              <a:t>6</a:t>
            </a:r>
          </a:p>
        </p:txBody>
      </p:sp>
      <p:sp>
        <p:nvSpPr>
          <p:cNvPr id="7" name="Title 1"/>
          <p:cNvSpPr txBox="1">
            <a:spLocks/>
          </p:cNvSpPr>
          <p:nvPr/>
        </p:nvSpPr>
        <p:spPr>
          <a:xfrm>
            <a:off x="1371600" y="-65314"/>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Prerequisite and Recap</a:t>
            </a:r>
          </a:p>
        </p:txBody>
      </p:sp>
      <p:sp>
        <p:nvSpPr>
          <p:cNvPr id="13" name="Footer Placeholder 12"/>
          <p:cNvSpPr>
            <a:spLocks noGrp="1"/>
          </p:cNvSpPr>
          <p:nvPr>
            <p:ph type="ftr" sz="quarter" idx="11"/>
          </p:nvPr>
        </p:nvSpPr>
        <p:spPr>
          <a:xfrm>
            <a:off x="2057400" y="6248400"/>
            <a:ext cx="5867400" cy="365125"/>
          </a:xfrm>
        </p:spPr>
        <p:txBody>
          <a:bodyPr/>
          <a:lstStyle/>
          <a:p>
            <a:r>
              <a:rPr lang="fi-FI"/>
              <a:t>Ms. Barkha Bhardwaj          DT-II                Unit 3</a:t>
            </a:r>
            <a:endParaRPr lang="en-US" dirty="0"/>
          </a:p>
        </p:txBody>
      </p:sp>
      <p:sp>
        <p:nvSpPr>
          <p:cNvPr id="9" name="Date Placeholder 8"/>
          <p:cNvSpPr>
            <a:spLocks noGrp="1"/>
          </p:cNvSpPr>
          <p:nvPr>
            <p:ph type="dt" sz="half" idx="10"/>
          </p:nvPr>
        </p:nvSpPr>
        <p:spPr/>
        <p:txBody>
          <a:bodyPr/>
          <a:lstStyle/>
          <a:p>
            <a:fld id="{0CCE7852-1E4B-0947-AB5C-B36736493D51}" type="datetime1">
              <a:rPr lang="en-IN" smtClean="0"/>
              <a:t>05-01-2025</a:t>
            </a:fld>
            <a:endParaRPr lang="en-US"/>
          </a:p>
        </p:txBody>
      </p:sp>
      <p:sp>
        <p:nvSpPr>
          <p:cNvPr id="10" name="TextBox 9"/>
          <p:cNvSpPr txBox="1"/>
          <p:nvPr/>
        </p:nvSpPr>
        <p:spPr>
          <a:xfrm>
            <a:off x="685800" y="1600200"/>
            <a:ext cx="7924800" cy="498663"/>
          </a:xfrm>
          <a:prstGeom prst="rect">
            <a:avLst/>
          </a:prstGeom>
          <a:noFill/>
        </p:spPr>
        <p:txBody>
          <a:bodyPr wrap="square" rtlCol="0">
            <a:spAutoFit/>
          </a:bodyPr>
          <a:lstStyle/>
          <a:p>
            <a:pPr algn="just">
              <a:lnSpc>
                <a:spcPct val="150000"/>
              </a:lnSpc>
            </a:pPr>
            <a:r>
              <a:rPr lang="en-US" sz="2000" b="1" dirty="0">
                <a:latin typeface="Times New Roman" pitchFamily="18" charset="0"/>
                <a:cs typeface="Times New Roman" pitchFamily="18" charset="0"/>
              </a:rPr>
              <a:t>Student should have basic knowledge of design thinking process.</a:t>
            </a: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76783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r>
              <a:rPr lang="en-US" dirty="0"/>
              <a:t>6</a:t>
            </a:r>
          </a:p>
        </p:txBody>
      </p:sp>
      <p:sp>
        <p:nvSpPr>
          <p:cNvPr id="7" name="Title 1"/>
          <p:cNvSpPr txBox="1">
            <a:spLocks/>
          </p:cNvSpPr>
          <p:nvPr/>
        </p:nvSpPr>
        <p:spPr>
          <a:xfrm>
            <a:off x="1371600" y="15240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Brief Introduction about the subject with videos</a:t>
            </a:r>
          </a:p>
        </p:txBody>
      </p:sp>
      <p:sp>
        <p:nvSpPr>
          <p:cNvPr id="13" name="Footer Placeholder 12"/>
          <p:cNvSpPr>
            <a:spLocks noGrp="1"/>
          </p:cNvSpPr>
          <p:nvPr>
            <p:ph type="ftr" sz="quarter" idx="11"/>
          </p:nvPr>
        </p:nvSpPr>
        <p:spPr>
          <a:xfrm>
            <a:off x="2057400" y="6248400"/>
            <a:ext cx="5867400" cy="365125"/>
          </a:xfrm>
        </p:spPr>
        <p:txBody>
          <a:bodyPr/>
          <a:lstStyle/>
          <a:p>
            <a:r>
              <a:rPr lang="fi-FI"/>
              <a:t>Ms. Barkha Bhardwaj          DT-II                Unit 3</a:t>
            </a:r>
            <a:endParaRPr lang="en-US" dirty="0"/>
          </a:p>
        </p:txBody>
      </p:sp>
      <p:sp>
        <p:nvSpPr>
          <p:cNvPr id="9" name="Date Placeholder 8"/>
          <p:cNvSpPr>
            <a:spLocks noGrp="1"/>
          </p:cNvSpPr>
          <p:nvPr>
            <p:ph type="dt" sz="half" idx="10"/>
          </p:nvPr>
        </p:nvSpPr>
        <p:spPr/>
        <p:txBody>
          <a:bodyPr/>
          <a:lstStyle/>
          <a:p>
            <a:fld id="{D6DF8679-0E5D-BC4F-BE62-6E34A162E6FD}" type="datetime1">
              <a:rPr lang="en-IN" smtClean="0"/>
              <a:t>05-01-2025</a:t>
            </a:fld>
            <a:endParaRPr lang="en-US"/>
          </a:p>
        </p:txBody>
      </p:sp>
      <p:sp>
        <p:nvSpPr>
          <p:cNvPr id="3" name="Rectangle 2"/>
          <p:cNvSpPr/>
          <p:nvPr/>
        </p:nvSpPr>
        <p:spPr>
          <a:xfrm>
            <a:off x="914400" y="1443841"/>
            <a:ext cx="7772400" cy="2535566"/>
          </a:xfrm>
          <a:prstGeom prst="rect">
            <a:avLst/>
          </a:prstGeom>
        </p:spPr>
        <p:txBody>
          <a:bodyPr wrap="square">
            <a:spAutoFit/>
          </a:bodyPr>
          <a:lstStyle/>
          <a:p>
            <a:pPr algn="just">
              <a:lnSpc>
                <a:spcPct val="150000"/>
              </a:lnSpc>
            </a:pPr>
            <a:r>
              <a:rPr lang="en-US" dirty="0">
                <a:latin typeface="Times New Roman" panose="02020603050405020304" pitchFamily="18" charset="0"/>
                <a:cs typeface="Times New Roman" panose="02020603050405020304" pitchFamily="18" charset="0"/>
              </a:rPr>
              <a:t>Design Thinking is not an exclusive property of designers — all great innovators in literature, art, music, science, engineering, and business have practiced it. So, why call it Design Thinking? What’s special about Design Thinking is that designers’ work processes can help us systematically extract, teach, learn and apply these human-centered techniques to solve problems in a creative and innovative way — in our designs, in our businesses, in our countries, in our lives.</a:t>
            </a:r>
          </a:p>
        </p:txBody>
      </p:sp>
      <p:sp>
        <p:nvSpPr>
          <p:cNvPr id="4" name="Rectangle 3"/>
          <p:cNvSpPr/>
          <p:nvPr/>
        </p:nvSpPr>
        <p:spPr>
          <a:xfrm>
            <a:off x="762000" y="4406131"/>
            <a:ext cx="7772400" cy="646331"/>
          </a:xfrm>
          <a:prstGeom prst="rect">
            <a:avLst/>
          </a:prstGeom>
        </p:spPr>
        <p:txBody>
          <a:bodyPr wrap="square">
            <a:spAutoFit/>
          </a:bodyPr>
          <a:lstStyle/>
          <a:p>
            <a:r>
              <a:rPr lang="en-US" dirty="0">
                <a:hlinkClick r:id="rId2"/>
              </a:rPr>
              <a:t>https://careerfoundry.com/en/blog/ux-design/what-is-design-thinking-everything-you-need-to-know-to-get-started/</a:t>
            </a:r>
            <a:r>
              <a:rPr lang="en-US" dirty="0"/>
              <a:t> </a:t>
            </a:r>
          </a:p>
        </p:txBody>
      </p:sp>
      <p:sp>
        <p:nvSpPr>
          <p:cNvPr id="11" name="TextBox 10">
            <a:extLst>
              <a:ext uri="{FF2B5EF4-FFF2-40B4-BE49-F238E27FC236}">
                <a16:creationId xmlns:a16="http://schemas.microsoft.com/office/drawing/2014/main" id="{A82C5D85-9F20-4DB2-7368-BAEBE8FF6844}"/>
              </a:ext>
            </a:extLst>
          </p:cNvPr>
          <p:cNvSpPr txBox="1"/>
          <p:nvPr/>
        </p:nvSpPr>
        <p:spPr>
          <a:xfrm>
            <a:off x="887186" y="5164459"/>
            <a:ext cx="6885214" cy="369332"/>
          </a:xfrm>
          <a:prstGeom prst="rect">
            <a:avLst/>
          </a:prstGeom>
          <a:noFill/>
        </p:spPr>
        <p:txBody>
          <a:bodyPr wrap="square">
            <a:spAutoFit/>
          </a:bodyPr>
          <a:lstStyle/>
          <a:p>
            <a:r>
              <a:rPr lang="en-US" dirty="0">
                <a:hlinkClick r:id="rId3"/>
              </a:rPr>
              <a:t>https://www.youtube.com/watch?v=-ySx-S5FcCI</a:t>
            </a:r>
            <a:r>
              <a:rPr lang="en-US" dirty="0"/>
              <a:t> </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6038772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2209800" y="6492875"/>
            <a:ext cx="55626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a:xfrm>
            <a:off x="6781800" y="6492875"/>
            <a:ext cx="2133600" cy="365125"/>
          </a:xfrm>
        </p:spPr>
        <p:txBody>
          <a:bodyPr/>
          <a:lstStyle/>
          <a:p>
            <a:fld id="{B6F15528-21DE-4FAA-801E-634DDDAF4B2B}" type="slidenum">
              <a:rPr lang="en-US" smtClean="0"/>
              <a:pPr/>
              <a:t>14</a:t>
            </a:fld>
            <a:endParaRPr lang="en-US" dirty="0"/>
          </a:p>
        </p:txBody>
      </p:sp>
      <p:sp>
        <p:nvSpPr>
          <p:cNvPr id="7" name="Title 1"/>
          <p:cNvSpPr txBox="1">
            <a:spLocks/>
          </p:cNvSpPr>
          <p:nvPr/>
        </p:nvSpPr>
        <p:spPr>
          <a:xfrm>
            <a:off x="1371600" y="-65312"/>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000" b="1" dirty="0">
                <a:latin typeface="Times New Roman" pitchFamily="18" charset="0"/>
                <a:cs typeface="Times New Roman" pitchFamily="18" charset="0"/>
              </a:rPr>
              <a:t>Topic Objective</a:t>
            </a:r>
            <a:endParaRPr kumimoji="0" lang="en-US" sz="20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10" name="Date Placeholder 9"/>
          <p:cNvSpPr>
            <a:spLocks noGrp="1"/>
          </p:cNvSpPr>
          <p:nvPr>
            <p:ph type="dt" sz="half" idx="10"/>
          </p:nvPr>
        </p:nvSpPr>
        <p:spPr>
          <a:xfrm>
            <a:off x="76200" y="6492875"/>
            <a:ext cx="2133600" cy="365125"/>
          </a:xfrm>
        </p:spPr>
        <p:txBody>
          <a:bodyPr/>
          <a:lstStyle/>
          <a:p>
            <a:fld id="{46D52409-B073-5D46-B824-784C8E25F633}" type="datetime1">
              <a:rPr lang="en-IN" smtClean="0"/>
              <a:t>05-01-2025</a:t>
            </a:fld>
            <a:endParaRPr lang="en-US" dirty="0"/>
          </a:p>
        </p:txBody>
      </p:sp>
      <p:graphicFrame>
        <p:nvGraphicFramePr>
          <p:cNvPr id="11" name="Table 10"/>
          <p:cNvGraphicFramePr>
            <a:graphicFrameLocks noGrp="1"/>
          </p:cNvGraphicFramePr>
          <p:nvPr>
            <p:extLst>
              <p:ext uri="{D42A27DB-BD31-4B8C-83A1-F6EECF244321}">
                <p14:modId xmlns:p14="http://schemas.microsoft.com/office/powerpoint/2010/main" val="4129874052"/>
              </p:ext>
            </p:extLst>
          </p:nvPr>
        </p:nvGraphicFramePr>
        <p:xfrm>
          <a:off x="68036" y="653143"/>
          <a:ext cx="9006698" cy="6096000"/>
        </p:xfrm>
        <a:graphic>
          <a:graphicData uri="http://schemas.openxmlformats.org/drawingml/2006/table">
            <a:tbl>
              <a:tblPr firstRow="1" bandRow="1">
                <a:tableStyleId>{5940675A-B579-460E-94D1-54222C63F5DA}</a:tableStyleId>
              </a:tblPr>
              <a:tblGrid>
                <a:gridCol w="3507871">
                  <a:extLst>
                    <a:ext uri="{9D8B030D-6E8A-4147-A177-3AD203B41FA5}">
                      <a16:colId xmlns:a16="http://schemas.microsoft.com/office/drawing/2014/main" val="20000"/>
                    </a:ext>
                  </a:extLst>
                </a:gridCol>
                <a:gridCol w="5498827">
                  <a:extLst>
                    <a:ext uri="{9D8B030D-6E8A-4147-A177-3AD203B41FA5}">
                      <a16:colId xmlns:a16="http://schemas.microsoft.com/office/drawing/2014/main" val="20001"/>
                    </a:ext>
                  </a:extLst>
                </a:gridCol>
              </a:tblGrid>
              <a:tr h="369925">
                <a:tc>
                  <a:txBody>
                    <a:bodyPr/>
                    <a:lstStyle/>
                    <a:p>
                      <a:pPr algn="ctr"/>
                      <a:r>
                        <a:rPr lang="en-US" sz="2000" b="1" dirty="0">
                          <a:latin typeface="Times New Roman" pitchFamily="18" charset="0"/>
                          <a:cs typeface="Times New Roman" pitchFamily="18" charset="0"/>
                        </a:rPr>
                        <a:t>Topic</a:t>
                      </a:r>
                    </a:p>
                  </a:txBody>
                  <a:tcPr/>
                </a:tc>
                <a:tc>
                  <a:txBody>
                    <a:bodyPr/>
                    <a:lstStyle/>
                    <a:p>
                      <a:pPr algn="ctr"/>
                      <a:r>
                        <a:rPr lang="en-US" sz="2000" b="1" dirty="0">
                          <a:latin typeface="Times New Roman" pitchFamily="18" charset="0"/>
                          <a:cs typeface="Times New Roman" pitchFamily="18" charset="0"/>
                        </a:rPr>
                        <a:t>Objective</a:t>
                      </a:r>
                    </a:p>
                  </a:txBody>
                  <a:tcPr/>
                </a:tc>
                <a:extLst>
                  <a:ext uri="{0D108BD9-81ED-4DB2-BD59-A6C34878D82A}">
                    <a16:rowId xmlns:a16="http://schemas.microsoft.com/office/drawing/2014/main" val="10000"/>
                  </a:ext>
                </a:extLst>
              </a:tr>
              <a:tr h="656319">
                <a:tc>
                  <a:txBody>
                    <a:bodyPr/>
                    <a:lstStyle/>
                    <a:p>
                      <a:pPr marL="0" marR="0" indent="0" algn="just" rtl="0" eaLnBrk="1" fontAlgn="auto" latinLnBrk="0" hangingPunct="1">
                        <a:lnSpc>
                          <a:spcPct val="100000"/>
                        </a:lnSpc>
                        <a:spcBef>
                          <a:spcPts val="0"/>
                        </a:spcBef>
                        <a:spcAft>
                          <a:spcPts val="0"/>
                        </a:spcAft>
                        <a:buClrTx/>
                        <a:buSzTx/>
                        <a:buFontTx/>
                        <a:buNone/>
                      </a:pPr>
                      <a:r>
                        <a:rPr lang="en-US" sz="1800" b="0" dirty="0">
                          <a:latin typeface="Times New Roman"/>
                          <a:cs typeface="Times New Roman"/>
                        </a:rPr>
                        <a:t>Storytelling</a:t>
                      </a:r>
                      <a:r>
                        <a:rPr lang="en-US" sz="2000" b="0" dirty="0">
                          <a:latin typeface="Times New Roman"/>
                          <a:cs typeface="Times New Roman"/>
                        </a:rPr>
                        <a:t>, its elements</a:t>
                      </a:r>
                    </a:p>
                  </a:txBody>
                  <a:tcPr/>
                </a:tc>
                <a:tc>
                  <a:txBody>
                    <a:bodyPr/>
                    <a:lstStyle/>
                    <a:p>
                      <a:pPr algn="just"/>
                      <a:r>
                        <a:rPr lang="en-US" sz="2000" dirty="0">
                          <a:latin typeface="Times New Roman"/>
                          <a:cs typeface="Times New Roman"/>
                        </a:rPr>
                        <a:t>Study about ways to effectively tell story to customers.</a:t>
                      </a:r>
                      <a:endParaRPr lang="en-US" sz="2000" dirty="0">
                        <a:latin typeface="Times New Roman" pitchFamily="18" charset="0"/>
                        <a:cs typeface="Times New Roman" pitchFamily="18" charset="0"/>
                      </a:endParaRPr>
                    </a:p>
                  </a:txBody>
                  <a:tcPr/>
                </a:tc>
                <a:extLst>
                  <a:ext uri="{0D108BD9-81ED-4DB2-BD59-A6C34878D82A}">
                    <a16:rowId xmlns:a16="http://schemas.microsoft.com/office/drawing/2014/main" val="10001"/>
                  </a:ext>
                </a:extLst>
              </a:tr>
              <a:tr h="656319">
                <a:tc>
                  <a:txBody>
                    <a:bodyPr/>
                    <a:lstStyle/>
                    <a:p>
                      <a:pPr algn="just"/>
                      <a:r>
                        <a:rPr lang="en-US" sz="2000" dirty="0">
                          <a:latin typeface="Times New Roman"/>
                          <a:cs typeface="Times New Roman"/>
                        </a:rPr>
                        <a:t>Mapping personas with Storytelling</a:t>
                      </a:r>
                      <a:endParaRPr lang="en-US" sz="2000" dirty="0">
                        <a:latin typeface="Times New Roman" pitchFamily="18" charset="0"/>
                        <a:cs typeface="Times New Roman" pitchFamily="18" charset="0"/>
                      </a:endParaRPr>
                    </a:p>
                  </a:txBody>
                  <a:tcPr/>
                </a:tc>
                <a:tc>
                  <a:txBody>
                    <a:bodyPr/>
                    <a:lstStyle/>
                    <a:p>
                      <a:pPr algn="just"/>
                      <a:r>
                        <a:rPr lang="en-US" sz="2000" dirty="0">
                          <a:latin typeface="Times New Roman"/>
                          <a:cs typeface="Times New Roman"/>
                        </a:rPr>
                        <a:t>Develop understanding how users will find the effectiveness of your product.</a:t>
                      </a:r>
                    </a:p>
                  </a:txBody>
                  <a:tcPr/>
                </a:tc>
                <a:extLst>
                  <a:ext uri="{0D108BD9-81ED-4DB2-BD59-A6C34878D82A}">
                    <a16:rowId xmlns:a16="http://schemas.microsoft.com/office/drawing/2014/main" val="10002"/>
                  </a:ext>
                </a:extLst>
              </a:tr>
              <a:tr h="656319">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Successful campaigns</a:t>
                      </a:r>
                    </a:p>
                  </a:txBody>
                  <a:tcPr/>
                </a:tc>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Develop understanding how a product campaign gained popularity using empathy.</a:t>
                      </a:r>
                      <a:endParaRPr lang="en-US" sz="2000" dirty="0">
                        <a:latin typeface="Times New Roman" pitchFamily="18" charset="0"/>
                        <a:cs typeface="Times New Roman" pitchFamily="18" charset="0"/>
                      </a:endParaRPr>
                    </a:p>
                  </a:txBody>
                  <a:tcPr/>
                </a:tc>
                <a:extLst>
                  <a:ext uri="{0D108BD9-81ED-4DB2-BD59-A6C34878D82A}">
                    <a16:rowId xmlns:a16="http://schemas.microsoft.com/office/drawing/2014/main" val="10003"/>
                  </a:ext>
                </a:extLst>
              </a:tr>
              <a:tr h="656319">
                <a:tc>
                  <a:txBody>
                    <a:bodyPr/>
                    <a:lstStyle/>
                    <a:p>
                      <a:pPr marL="0" marR="0" lvl="0" indent="0" algn="just" rtl="0">
                        <a:lnSpc>
                          <a:spcPct val="100000"/>
                        </a:lnSpc>
                        <a:spcBef>
                          <a:spcPts val="0"/>
                        </a:spcBef>
                        <a:spcAft>
                          <a:spcPts val="0"/>
                        </a:spcAft>
                        <a:buClrTx/>
                        <a:buSzTx/>
                        <a:buFontTx/>
                        <a:buNone/>
                      </a:pPr>
                      <a:r>
                        <a:rPr lang="en-US" sz="2000" dirty="0">
                          <a:latin typeface="Times New Roman"/>
                          <a:cs typeface="Times New Roman"/>
                        </a:rPr>
                        <a:t>Testing Design, usability, hypothesis with empathy</a:t>
                      </a:r>
                    </a:p>
                  </a:txBody>
                  <a:tcPr/>
                </a:tc>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Examine test elements that will have more acceptance and impact on user. </a:t>
                      </a:r>
                    </a:p>
                  </a:txBody>
                  <a:tcPr/>
                </a:tc>
                <a:extLst>
                  <a:ext uri="{0D108BD9-81ED-4DB2-BD59-A6C34878D82A}">
                    <a16:rowId xmlns:a16="http://schemas.microsoft.com/office/drawing/2014/main" val="10004"/>
                  </a:ext>
                </a:extLst>
              </a:tr>
              <a:tr h="656319">
                <a:tc>
                  <a:txBody>
                    <a:bodyPr/>
                    <a:lstStyle/>
                    <a:p>
                      <a:pPr lvl="0" algn="just">
                        <a:buNone/>
                      </a:pPr>
                      <a:r>
                        <a:rPr lang="en-US" sz="2000" dirty="0">
                          <a:latin typeface="Times New Roman"/>
                          <a:cs typeface="Times New Roman"/>
                        </a:rPr>
                        <a:t>Observation and Shadowing</a:t>
                      </a:r>
                    </a:p>
                  </a:txBody>
                  <a:tcPr/>
                </a:tc>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Study user </a:t>
                      </a:r>
                      <a:r>
                        <a:rPr lang="en-US" sz="2000" kern="1200" dirty="0">
                          <a:solidFill>
                            <a:schemeClr val="tx1"/>
                          </a:solidFill>
                          <a:latin typeface="Times New Roman"/>
                          <a:ea typeface="+mn-ea"/>
                          <a:cs typeface="Times New Roman"/>
                        </a:rPr>
                        <a:t>behavior with </a:t>
                      </a:r>
                      <a:r>
                        <a:rPr lang="en-US" sz="2000" kern="1200" noProof="0" dirty="0">
                          <a:solidFill>
                            <a:schemeClr val="tx1"/>
                          </a:solidFill>
                          <a:latin typeface="Times New Roman"/>
                          <a:ea typeface="+mn-ea"/>
                          <a:cs typeface="Times New Roman"/>
                        </a:rPr>
                        <a:t>qualitative research technique by observation.</a:t>
                      </a:r>
                    </a:p>
                  </a:txBody>
                  <a:tcPr/>
                </a:tc>
                <a:extLst>
                  <a:ext uri="{0D108BD9-81ED-4DB2-BD59-A6C34878D82A}">
                    <a16:rowId xmlns:a16="http://schemas.microsoft.com/office/drawing/2014/main" val="10005"/>
                  </a:ext>
                </a:extLst>
              </a:tr>
              <a:tr h="369925">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Validation workshop, tools</a:t>
                      </a:r>
                      <a:endParaRPr lang="en-US" sz="2000" dirty="0">
                        <a:latin typeface="Times New Roman" pitchFamily="18" charset="0"/>
                        <a:cs typeface="Times New Roman" pitchFamily="18" charset="0"/>
                      </a:endParaRPr>
                    </a:p>
                  </a:txBody>
                  <a:tcPr/>
                </a:tc>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To obtain user feedback and opinions</a:t>
                      </a:r>
                    </a:p>
                  </a:txBody>
                  <a:tcPr/>
                </a:tc>
                <a:extLst>
                  <a:ext uri="{0D108BD9-81ED-4DB2-BD59-A6C34878D82A}">
                    <a16:rowId xmlns:a16="http://schemas.microsoft.com/office/drawing/2014/main" val="10006"/>
                  </a:ext>
                </a:extLst>
              </a:tr>
              <a:tr h="656319">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Feedback and refine design</a:t>
                      </a:r>
                    </a:p>
                  </a:txBody>
                  <a:tcPr/>
                </a:tc>
                <a:tc>
                  <a:txBody>
                    <a:bodyPr/>
                    <a:lstStyle/>
                    <a:p>
                      <a:pPr algn="just"/>
                      <a:r>
                        <a:rPr lang="en-US" sz="2000" dirty="0">
                          <a:latin typeface="Times New Roman"/>
                          <a:cs typeface="Times New Roman"/>
                        </a:rPr>
                        <a:t>Examine feedback and refine design to gain better user acceptance</a:t>
                      </a:r>
                    </a:p>
                  </a:txBody>
                  <a:tcPr/>
                </a:tc>
                <a:extLst>
                  <a:ext uri="{0D108BD9-81ED-4DB2-BD59-A6C34878D82A}">
                    <a16:rowId xmlns:a16="http://schemas.microsoft.com/office/drawing/2014/main" val="10007"/>
                  </a:ext>
                </a:extLst>
              </a:tr>
              <a:tr h="369925">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Alpha, Beta testing</a:t>
                      </a:r>
                      <a:endParaRPr lang="en-US" sz="2000" dirty="0">
                        <a:latin typeface="Times New Roman" pitchFamily="18" charset="0"/>
                        <a:cs typeface="Times New Roman" pitchFamily="18" charset="0"/>
                      </a:endParaRPr>
                    </a:p>
                  </a:txBody>
                  <a:tcPr/>
                </a:tc>
                <a:tc>
                  <a:txBody>
                    <a:bodyPr/>
                    <a:lstStyle/>
                    <a:p>
                      <a:pPr algn="just"/>
                      <a:r>
                        <a:rPr lang="en-US" sz="2000" dirty="0">
                          <a:latin typeface="Times New Roman"/>
                          <a:cs typeface="Times New Roman"/>
                        </a:rPr>
                        <a:t>To verify quality of product.</a:t>
                      </a:r>
                      <a:endParaRPr lang="en-US" sz="2000" dirty="0">
                        <a:latin typeface="Times New Roman" pitchFamily="18" charset="0"/>
                        <a:cs typeface="Times New Roman" pitchFamily="18" charset="0"/>
                      </a:endParaRPr>
                    </a:p>
                  </a:txBody>
                  <a:tcPr/>
                </a:tc>
                <a:extLst>
                  <a:ext uri="{0D108BD9-81ED-4DB2-BD59-A6C34878D82A}">
                    <a16:rowId xmlns:a16="http://schemas.microsoft.com/office/drawing/2014/main" val="10008"/>
                  </a:ext>
                </a:extLst>
              </a:tr>
              <a:tr h="656319">
                <a:tc>
                  <a:txBody>
                    <a:bodyPr/>
                    <a:lstStyle/>
                    <a:p>
                      <a:pPr marL="0" marR="0" indent="0" algn="just" rtl="0" eaLnBrk="1" fontAlgn="auto" latinLnBrk="0" hangingPunct="1">
                        <a:lnSpc>
                          <a:spcPct val="100000"/>
                        </a:lnSpc>
                        <a:spcBef>
                          <a:spcPts val="0"/>
                        </a:spcBef>
                        <a:spcAft>
                          <a:spcPts val="0"/>
                        </a:spcAft>
                        <a:buClrTx/>
                        <a:buSzTx/>
                        <a:buFontTx/>
                        <a:buNone/>
                      </a:pPr>
                      <a:r>
                        <a:rPr lang="en-US" sz="2000" dirty="0">
                          <a:latin typeface="Times New Roman"/>
                          <a:cs typeface="Times New Roman"/>
                        </a:rPr>
                        <a:t>Defect Classification and Random sampling</a:t>
                      </a:r>
                      <a:endParaRPr lang="en-US" sz="2000" dirty="0">
                        <a:latin typeface="Times New Roman" pitchFamily="18" charset="0"/>
                        <a:cs typeface="Times New Roman" pitchFamily="18" charset="0"/>
                      </a:endParaRPr>
                    </a:p>
                  </a:txBody>
                  <a:tcPr/>
                </a:tc>
                <a:tc>
                  <a:txBody>
                    <a:bodyPr/>
                    <a:lstStyle/>
                    <a:p>
                      <a:pPr algn="just"/>
                      <a:r>
                        <a:rPr lang="en-US" sz="2000" dirty="0">
                          <a:latin typeface="Times New Roman"/>
                          <a:cs typeface="Times New Roman"/>
                        </a:rPr>
                        <a:t>Study quality control before product reaches user.</a:t>
                      </a:r>
                    </a:p>
                  </a:txBody>
                  <a:tcPr/>
                </a:tc>
                <a:extLst>
                  <a:ext uri="{0D108BD9-81ED-4DB2-BD59-A6C34878D82A}">
                    <a16:rowId xmlns:a16="http://schemas.microsoft.com/office/drawing/2014/main" val="10009"/>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6126"/>
            <a:ext cx="1371600" cy="947268"/>
          </a:xfrm>
          <a:prstGeom prst="rect">
            <a:avLst/>
          </a:prstGeom>
        </p:spPr>
      </p:pic>
    </p:spTree>
    <p:extLst>
      <p:ext uri="{BB962C8B-B14F-4D97-AF65-F5344CB8AC3E}">
        <p14:creationId xmlns:p14="http://schemas.microsoft.com/office/powerpoint/2010/main" val="3034252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FD9638B-B0BF-8549-8CBD-6E5FB0CDF30F}"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15</a:t>
            </a:fld>
            <a:endParaRPr lang="en-US"/>
          </a:p>
        </p:txBody>
      </p:sp>
      <p:sp>
        <p:nvSpPr>
          <p:cNvPr id="7" name="Title 1"/>
          <p:cNvSpPr txBox="1">
            <a:spLocks/>
          </p:cNvSpPr>
          <p:nvPr/>
        </p:nvSpPr>
        <p:spPr>
          <a:xfrm>
            <a:off x="1371600" y="99753"/>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dirty="0"/>
              <a:t>What is Storytelling? (CO3)</a:t>
            </a:r>
          </a:p>
        </p:txBody>
      </p:sp>
      <p:pic>
        <p:nvPicPr>
          <p:cNvPr id="9" name="Picture 8" descr="E:\Master Folder 2017-18\Approved Logo by BOG\NIET logo_.png"/>
          <p:cNvPicPr/>
          <p:nvPr/>
        </p:nvPicPr>
        <p:blipFill>
          <a:blip r:embed="rId2"/>
          <a:srcRect/>
          <a:stretch>
            <a:fillRect/>
          </a:stretch>
        </p:blipFill>
        <p:spPr bwMode="auto">
          <a:xfrm>
            <a:off x="83820" y="83128"/>
            <a:ext cx="1287780" cy="1059872"/>
          </a:xfrm>
          <a:prstGeom prst="rect">
            <a:avLst/>
          </a:prstGeom>
          <a:noFill/>
          <a:ln w="9525">
            <a:noFill/>
            <a:miter lim="800000"/>
            <a:headEnd/>
            <a:tailEnd/>
          </a:ln>
        </p:spPr>
      </p:pic>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457200" y="1025534"/>
            <a:ext cx="8229600" cy="4525963"/>
          </a:xfrm>
        </p:spPr>
        <p:txBody>
          <a:bodyPr>
            <a:noAutofit/>
          </a:bodyPr>
          <a:lstStyle/>
          <a:p>
            <a:pPr marL="0" indent="0" algn="just" rtl="0" fontAlgn="base">
              <a:buNone/>
            </a:pPr>
            <a:endParaRPr lang="en-US" sz="2400" b="0" i="0" dirty="0">
              <a:solidFill>
                <a:srgbClr val="000000"/>
              </a:solidFill>
              <a:effectLst/>
              <a:latin typeface="Times New Roman" panose="02020603050405020304" pitchFamily="18" charset="0"/>
              <a:cs typeface="Times New Roman" panose="02020603050405020304" pitchFamily="18" charset="0"/>
            </a:endParaRPr>
          </a:p>
          <a:p>
            <a:pPr algn="just" rtl="0" fontAlgn="base"/>
            <a:r>
              <a:rPr lang="en-US" sz="1800" b="0" i="0" u="none" strike="noStrike" dirty="0">
                <a:solidFill>
                  <a:srgbClr val="2B2B2B"/>
                </a:solidFill>
                <a:effectLst/>
                <a:latin typeface="Times New Roman" panose="02020603050405020304" pitchFamily="18" charset="0"/>
                <a:cs typeface="Times New Roman" panose="02020603050405020304" pitchFamily="18" charset="0"/>
              </a:rPr>
              <a:t>Designers use storytelling to get insight into users, build empathy and reach them emotionally. Designers create personas to represent target users and add conflict to stories that reflect their user journeys and problems. Crafting stories, designers can better understand what users want from a solution.</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endParaRPr lang="en-US" sz="1800" b="0" i="0" dirty="0">
              <a:solidFill>
                <a:srgbClr val="000000"/>
              </a:solidFill>
              <a:effectLst/>
              <a:latin typeface="Times New Roman" panose="02020603050405020304" pitchFamily="18" charset="0"/>
              <a:cs typeface="Times New Roman" panose="02020603050405020304" pitchFamily="18" charset="0"/>
            </a:endParaRPr>
          </a:p>
          <a:p>
            <a:pPr algn="just" rtl="0" fontAlgn="base"/>
            <a:r>
              <a:rPr lang="en-US" sz="1800" b="0" i="0" u="none" strike="noStrike" dirty="0">
                <a:solidFill>
                  <a:srgbClr val="2B2B2B"/>
                </a:solidFill>
                <a:effectLst/>
                <a:latin typeface="Times New Roman" panose="02020603050405020304" pitchFamily="18" charset="0"/>
                <a:cs typeface="Times New Roman" panose="02020603050405020304" pitchFamily="18" charset="0"/>
              </a:rPr>
              <a:t>The art of powerful storytelling. Everyone has stories to tell, but storytelling is a skill that can be developed and as a tool it can be used to powerful effect. Developed and used purposefully, storytelling can contribute to inclusion and connection, build confidence, and bring about change.</a:t>
            </a:r>
            <a:r>
              <a:rPr lang="en-US" sz="1800" b="0" i="0" dirty="0">
                <a:solidFill>
                  <a:srgbClr val="000000"/>
                </a:solidFill>
                <a:effectLst/>
                <a:latin typeface="Times New Roman" panose="02020603050405020304" pitchFamily="18" charset="0"/>
                <a:cs typeface="Times New Roman" panose="02020603050405020304" pitchFamily="18" charset="0"/>
              </a:rPr>
              <a:t>​</a:t>
            </a:r>
          </a:p>
          <a:p>
            <a:pPr algn="just"/>
            <a:endParaRPr lang="en-US" sz="2400" dirty="0">
              <a:latin typeface="Times New Roman" panose="02020603050405020304" pitchFamily="18" charset="0"/>
              <a:cs typeface="Times New Roman" panose="02020603050405020304" pitchFamily="18" charset="0"/>
            </a:endParaRPr>
          </a:p>
        </p:txBody>
      </p:sp>
      <p:sp>
        <p:nvSpPr>
          <p:cNvPr id="12" name="Title 1"/>
          <p:cNvSpPr txBox="1">
            <a:spLocks/>
          </p:cNvSpPr>
          <p:nvPr/>
        </p:nvSpPr>
        <p:spPr>
          <a:xfrm>
            <a:off x="1371600" y="116378"/>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000" b="1" noProof="0" dirty="0">
                <a:latin typeface="Times New Roman" pitchFamily="18" charset="0"/>
                <a:cs typeface="Times New Roman" pitchFamily="18" charset="0"/>
              </a:rPr>
              <a:t>What is Storytelling(CO3)?</a:t>
            </a:r>
            <a:endParaRPr kumimoji="0" lang="en-US" sz="20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Tree>
    <p:extLst>
      <p:ext uri="{BB962C8B-B14F-4D97-AF65-F5344CB8AC3E}">
        <p14:creationId xmlns:p14="http://schemas.microsoft.com/office/powerpoint/2010/main" val="9716953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7E7FFAF-0EFC-FE44-AA66-2B7A895DD431}"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16</a:t>
            </a:fld>
            <a:endParaRPr lang="en-US"/>
          </a:p>
        </p:txBody>
      </p:sp>
      <p:sp>
        <p:nvSpPr>
          <p:cNvPr id="7" name="Title 1"/>
          <p:cNvSpPr txBox="1">
            <a:spLocks/>
          </p:cNvSpPr>
          <p:nvPr/>
        </p:nvSpPr>
        <p:spPr>
          <a:xfrm>
            <a:off x="1371600" y="-39189"/>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pic>
        <p:nvPicPr>
          <p:cNvPr id="1026" name="Picture 2">
            <a:extLst>
              <a:ext uri="{FF2B5EF4-FFF2-40B4-BE49-F238E27FC236}">
                <a16:creationId xmlns:a16="http://schemas.microsoft.com/office/drawing/2014/main" id="{E9E6BA86-D5C4-F4CC-0703-DC93EBC0720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67508" y="990599"/>
            <a:ext cx="7076492" cy="479040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E091820F-0997-5F57-663A-E3B19739DFCA}"/>
              </a:ext>
            </a:extLst>
          </p:cNvPr>
          <p:cNvSpPr txBox="1"/>
          <p:nvPr/>
        </p:nvSpPr>
        <p:spPr>
          <a:xfrm>
            <a:off x="0" y="1261148"/>
            <a:ext cx="2067508" cy="3416320"/>
          </a:xfrm>
          <a:prstGeom prst="rect">
            <a:avLst/>
          </a:prstGeom>
          <a:noFill/>
        </p:spPr>
        <p:txBody>
          <a:bodyPr wrap="square">
            <a:spAutoFit/>
          </a:bodyPr>
          <a:lstStyle/>
          <a:p>
            <a:r>
              <a:rPr lang="en-US" b="0" i="0" u="none" strike="noStrike" dirty="0">
                <a:solidFill>
                  <a:srgbClr val="2B2B2B"/>
                </a:solidFill>
                <a:effectLst/>
                <a:latin typeface="Times New Roman" panose="02020603050405020304" pitchFamily="18" charset="0"/>
                <a:cs typeface="Times New Roman" panose="02020603050405020304" pitchFamily="18" charset="0"/>
              </a:rPr>
              <a:t>You can use storytelling in your design process to present your user research results in an engaging way and create empathy with your target users. This will help you steer the design process and keep it user-centric.</a:t>
            </a:r>
            <a:r>
              <a:rPr lang="en-US" b="0" i="0" dirty="0">
                <a:solidFill>
                  <a:srgbClr val="000000"/>
                </a:solidFill>
                <a:effectLst/>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30B5525-6DF8-D24E-A33F-A80953A9AC96}" type="datetime1">
              <a:rPr lang="en-IN" smtClean="0"/>
              <a:t>05-01-2025</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pic>
        <p:nvPicPr>
          <p:cNvPr id="3" name="videoplayback (4)">
            <a:hlinkClick r:id="" action="ppaction://media"/>
            <a:extLst>
              <a:ext uri="{FF2B5EF4-FFF2-40B4-BE49-F238E27FC236}">
                <a16:creationId xmlns:a16="http://schemas.microsoft.com/office/drawing/2014/main" id="{E78F4FEA-6578-20C3-3E50-DE2D42AC812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8425" y="1143000"/>
            <a:ext cx="8940800" cy="5029200"/>
          </a:xfrm>
          <a:prstGeom prst="rect">
            <a:avLst/>
          </a:prstGeo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447829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90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AEC55A3-1FFB-624D-953A-15B4B39BE651}"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Why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457200" y="1258093"/>
            <a:ext cx="8229600" cy="4525963"/>
          </a:xfrm>
        </p:spPr>
        <p:txBody>
          <a:bodyPr>
            <a:normAutofit fontScale="77500" lnSpcReduction="20000"/>
          </a:bodyPr>
          <a:lstStyle/>
          <a:p>
            <a:pPr marL="0" indent="0" algn="just" rtl="0" fontAlgn="base">
              <a:buNone/>
            </a:pPr>
            <a:endParaRPr lang="en-US" b="0" i="0" dirty="0">
              <a:solidFill>
                <a:srgbClr val="000000"/>
              </a:solidFill>
              <a:effectLst/>
              <a:latin typeface="Times New Roman" panose="02020603050405020304" pitchFamily="18" charset="0"/>
              <a:cs typeface="Times New Roman" panose="02020603050405020304" pitchFamily="18" charset="0"/>
            </a:endParaRPr>
          </a:p>
          <a:p>
            <a:pPr algn="just" rtl="0" fontAlgn="base">
              <a:buFont typeface="Arial" panose="020B0604020202020204" pitchFamily="34" charset="0"/>
              <a:buChar char="•"/>
            </a:pPr>
            <a:r>
              <a:rPr lang="en-US" b="0" i="0" u="none" strike="noStrike" dirty="0">
                <a:solidFill>
                  <a:srgbClr val="2B2B2B"/>
                </a:solidFill>
                <a:effectLst/>
                <a:latin typeface="Times New Roman" panose="02020603050405020304" pitchFamily="18" charset="0"/>
                <a:cs typeface="Times New Roman" panose="02020603050405020304" pitchFamily="18" charset="0"/>
              </a:rPr>
              <a:t>After completing design research to understand your users’ needs and desires.</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buFont typeface="Arial" panose="020B0604020202020204" pitchFamily="34" charset="0"/>
              <a:buChar char="•"/>
            </a:pPr>
            <a:r>
              <a:rPr lang="en-US" b="0" i="0" u="none" strike="noStrike" dirty="0">
                <a:solidFill>
                  <a:srgbClr val="2B2B2B"/>
                </a:solidFill>
                <a:effectLst/>
                <a:latin typeface="Times New Roman" panose="02020603050405020304" pitchFamily="18" charset="0"/>
                <a:cs typeface="Times New Roman" panose="02020603050405020304" pitchFamily="18" charset="0"/>
              </a:rPr>
              <a:t>You use your insights to tell a story about who your users are, what they need and how you’ll provide that.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buFont typeface="Arial" panose="020B0604020202020204" pitchFamily="34" charset="0"/>
              <a:buChar char="•"/>
            </a:pPr>
            <a:r>
              <a:rPr lang="en-US" b="0" i="0" u="none" strike="noStrike" dirty="0">
                <a:solidFill>
                  <a:srgbClr val="2B2B2B"/>
                </a:solidFill>
                <a:effectLst/>
                <a:latin typeface="Times New Roman" panose="02020603050405020304" pitchFamily="18" charset="0"/>
                <a:cs typeface="Times New Roman" panose="02020603050405020304" pitchFamily="18" charset="0"/>
              </a:rPr>
              <a:t>The story makes it easy for everyone involved in the project to empathize with the users and ensure that their work matches the story.</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buFont typeface="Arial" panose="020B0604020202020204" pitchFamily="34" charset="0"/>
              <a:buChar char="•"/>
            </a:pPr>
            <a:r>
              <a:rPr lang="en-US" b="0" i="0" u="none" strike="noStrike" dirty="0">
                <a:solidFill>
                  <a:srgbClr val="2B2B2B"/>
                </a:solidFill>
                <a:effectLst/>
                <a:latin typeface="Times New Roman" panose="02020603050405020304" pitchFamily="18" charset="0"/>
                <a:cs typeface="Times New Roman" panose="02020603050405020304" pitchFamily="18" charset="0"/>
              </a:rPr>
              <a:t> Having a story throughout your project means marketing the design at the end of the design process is also straightforward, as you already know exactly which story to tell to show how your product provides value.</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a:endParaRPr lang="en-US"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8629399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730DA94-546F-8F4B-8ABD-5E5AC0B49DCB}"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19</a:t>
            </a:fld>
            <a:endParaRPr lang="en-US"/>
          </a:p>
        </p:txBody>
      </p:sp>
      <p:sp>
        <p:nvSpPr>
          <p:cNvPr id="7" name="Title 1"/>
          <p:cNvSpPr txBox="1">
            <a:spLocks/>
          </p:cNvSpPr>
          <p:nvPr/>
        </p:nvSpPr>
        <p:spPr>
          <a:xfrm>
            <a:off x="1371600" y="-11904"/>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Aristotle’s 7 Elements of Good Storytelling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pic>
        <p:nvPicPr>
          <p:cNvPr id="2050" name="Picture 2">
            <a:extLst>
              <a:ext uri="{FF2B5EF4-FFF2-40B4-BE49-F238E27FC236}">
                <a16:creationId xmlns:a16="http://schemas.microsoft.com/office/drawing/2014/main" id="{6E124011-72EB-032A-F3CE-9A795BF83D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487" y="1531938"/>
            <a:ext cx="8721026" cy="379412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942330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B6F15528-21DE-4FAA-801E-634DDDAF4B2B}" type="slidenum">
              <a:rPr lang="en-US" smtClean="0"/>
              <a:pPr/>
              <a:t>2</a:t>
            </a:fld>
            <a:endParaRPr lang="en-US"/>
          </a:p>
        </p:txBody>
      </p:sp>
      <p:sp>
        <p:nvSpPr>
          <p:cNvPr id="8" name="Title 1"/>
          <p:cNvSpPr txBox="1">
            <a:spLocks/>
          </p:cNvSpPr>
          <p:nvPr/>
        </p:nvSpPr>
        <p:spPr>
          <a:xfrm>
            <a:off x="1371600" y="-39187"/>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Evaluation Scheme</a:t>
            </a:r>
          </a:p>
        </p:txBody>
      </p:sp>
      <p:sp>
        <p:nvSpPr>
          <p:cNvPr id="11" name="Footer Placeholder 12"/>
          <p:cNvSpPr>
            <a:spLocks noGrp="1"/>
          </p:cNvSpPr>
          <p:nvPr>
            <p:ph type="ftr" sz="quarter" idx="11"/>
          </p:nvPr>
        </p:nvSpPr>
        <p:spPr>
          <a:xfrm>
            <a:off x="2057400" y="6248400"/>
            <a:ext cx="5867400" cy="365125"/>
          </a:xfrm>
        </p:spPr>
        <p:txBody>
          <a:bodyPr/>
          <a:lstStyle/>
          <a:p>
            <a:r>
              <a:rPr lang="fi-FI"/>
              <a:t>Ms. Barkha Bhardwaj          DT-II                Unit 3</a:t>
            </a:r>
            <a:endParaRPr lang="en-US" dirty="0"/>
          </a:p>
        </p:txBody>
      </p:sp>
      <p:sp>
        <p:nvSpPr>
          <p:cNvPr id="10" name="Date Placeholder 9"/>
          <p:cNvSpPr>
            <a:spLocks noGrp="1"/>
          </p:cNvSpPr>
          <p:nvPr>
            <p:ph type="dt" sz="half" idx="10"/>
          </p:nvPr>
        </p:nvSpPr>
        <p:spPr/>
        <p:txBody>
          <a:bodyPr/>
          <a:lstStyle/>
          <a:p>
            <a:fld id="{68526FB8-CD68-7840-890D-AF3EFCFCBBB1}" type="datetime1">
              <a:rPr lang="en-IN" smtClean="0"/>
              <a:t>05-01-2025</a:t>
            </a:fld>
            <a:endParaRPr lang="en-US" dirty="0"/>
          </a:p>
        </p:txBody>
      </p:sp>
      <p:graphicFrame>
        <p:nvGraphicFramePr>
          <p:cNvPr id="4" name="Table 3">
            <a:extLst>
              <a:ext uri="{FF2B5EF4-FFF2-40B4-BE49-F238E27FC236}">
                <a16:creationId xmlns:a16="http://schemas.microsoft.com/office/drawing/2014/main" id="{AD7FBE0C-AE4A-AD89-1C4A-6D0E80CEF4DB}"/>
              </a:ext>
            </a:extLst>
          </p:cNvPr>
          <p:cNvGraphicFramePr>
            <a:graphicFrameLocks noGrp="1"/>
          </p:cNvGraphicFramePr>
          <p:nvPr>
            <p:extLst>
              <p:ext uri="{D42A27DB-BD31-4B8C-83A1-F6EECF244321}">
                <p14:modId xmlns:p14="http://schemas.microsoft.com/office/powerpoint/2010/main" val="1875343444"/>
              </p:ext>
            </p:extLst>
          </p:nvPr>
        </p:nvGraphicFramePr>
        <p:xfrm>
          <a:off x="304800" y="712653"/>
          <a:ext cx="8686801" cy="5811714"/>
        </p:xfrm>
        <a:graphic>
          <a:graphicData uri="http://schemas.openxmlformats.org/drawingml/2006/table">
            <a:tbl>
              <a:tblPr bandRow="1">
                <a:tableStyleId>{5940675A-B579-460E-94D1-54222C63F5DA}</a:tableStyleId>
              </a:tblPr>
              <a:tblGrid>
                <a:gridCol w="1565191">
                  <a:extLst>
                    <a:ext uri="{9D8B030D-6E8A-4147-A177-3AD203B41FA5}">
                      <a16:colId xmlns:a16="http://schemas.microsoft.com/office/drawing/2014/main" val="3353566681"/>
                    </a:ext>
                  </a:extLst>
                </a:gridCol>
                <a:gridCol w="4804260">
                  <a:extLst>
                    <a:ext uri="{9D8B030D-6E8A-4147-A177-3AD203B41FA5}">
                      <a16:colId xmlns:a16="http://schemas.microsoft.com/office/drawing/2014/main" val="2444371440"/>
                    </a:ext>
                  </a:extLst>
                </a:gridCol>
                <a:gridCol w="2317350">
                  <a:extLst>
                    <a:ext uri="{9D8B030D-6E8A-4147-A177-3AD203B41FA5}">
                      <a16:colId xmlns:a16="http://schemas.microsoft.com/office/drawing/2014/main" val="3597282372"/>
                    </a:ext>
                  </a:extLst>
                </a:gridCol>
              </a:tblGrid>
              <a:tr h="93295">
                <a:tc gridSpan="3">
                  <a:txBody>
                    <a:bodyPr/>
                    <a:lstStyle/>
                    <a:p>
                      <a:pPr marL="0" marR="0" algn="ct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Course Contents / Syllabus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811749766"/>
                  </a:ext>
                </a:extLst>
              </a:tr>
              <a:tr h="172810">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UNIT-I</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Introduction</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ct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              10 HOURS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extLst>
                  <a:ext uri="{0D108BD9-81ED-4DB2-BD59-A6C34878D82A}">
                    <a16:rowId xmlns:a16="http://schemas.microsoft.com/office/drawing/2014/main" val="3703082797"/>
                  </a:ext>
                </a:extLst>
              </a:tr>
              <a:tr h="1162906">
                <a:tc gridSpan="3">
                  <a:txBody>
                    <a:bodyPr/>
                    <a:lstStyle/>
                    <a:p>
                      <a:pPr marL="0" marR="0" algn="just">
                        <a:lnSpc>
                          <a:spcPct val="115000"/>
                        </a:lnSpc>
                        <a:spcBef>
                          <a:spcPts val="0"/>
                        </a:spcBef>
                        <a:spcAft>
                          <a:spcPts val="0"/>
                        </a:spcAft>
                        <a:tabLst>
                          <a:tab pos="3098800" algn="ctr"/>
                        </a:tabLst>
                      </a:pPr>
                      <a:r>
                        <a:rPr lang="en-IN" sz="1050">
                          <a:effectLst/>
                          <a:latin typeface="Times New Roman" panose="02020603050405020304" pitchFamily="18" charset="0"/>
                          <a:cs typeface="Times New Roman" panose="02020603050405020304" pitchFamily="18" charset="0"/>
                        </a:rPr>
                        <a:t>Design thinking &amp; Innovation, 	Design Thinking Mindset and Principles, recap of 5-Step Process of Design Thinking, Design Approaches, additional in-depth examples of each design approaches. Simon Sinek’s – Start with Why, The Golden Circle , Asking the “Why” behind each example (an in-class activity of asking 5-WHYS) , The Higher Purpose, in-class activity for LDO &amp; sharing insights, Visualization and it’s importance in design thinking , reflections on wheel of life (in-class activity for visualization &amp; Wheel of Life), Linking it with Balancing Priorities (in class activity),  DBS Singapore and Bank of Americas’ Keep the Change Campaign. Litter of Light &amp; Arvind Eye Care Examples, understanding practical application of design thinking tools and concepts, case study on McDonald’s Milkshake / Amazon India’s Rural Ecommerce &amp; Gillette, Working on 1-hour Design problem, Applying RCA and Brainstorm on innovative solutions.  Main project allocation and expectations from the project </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077098133"/>
                  </a:ext>
                </a:extLst>
              </a:tr>
              <a:tr h="93295">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UNIT-II</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just">
                        <a:lnSpc>
                          <a:spcPct val="115000"/>
                        </a:lnSpc>
                        <a:spcBef>
                          <a:spcPts val="0"/>
                        </a:spcBef>
                        <a:spcAft>
                          <a:spcPts val="0"/>
                        </a:spcAft>
                      </a:pPr>
                      <a:r>
                        <a:rPr lang="en-IN" sz="1050">
                          <a:effectLst/>
                          <a:latin typeface="Times New Roman" panose="02020603050405020304" pitchFamily="18" charset="0"/>
                          <a:cs typeface="Times New Roman" panose="02020603050405020304" pitchFamily="18" charset="0"/>
                        </a:rPr>
                        <a:t>Refinement and Prototyping</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8 HOURS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extLst>
                  <a:ext uri="{0D108BD9-81ED-4DB2-BD59-A6C34878D82A}">
                    <a16:rowId xmlns:a16="http://schemas.microsoft.com/office/drawing/2014/main" val="361216025"/>
                  </a:ext>
                </a:extLst>
              </a:tr>
              <a:tr h="984389">
                <a:tc gridSpan="3">
                  <a:txBody>
                    <a:bodyPr/>
                    <a:lstStyle/>
                    <a:p>
                      <a:pPr marL="0" marR="0" algn="just">
                        <a:lnSpc>
                          <a:spcPct val="115000"/>
                        </a:lnSpc>
                        <a:spcBef>
                          <a:spcPts val="0"/>
                        </a:spcBef>
                        <a:spcAft>
                          <a:spcPts val="0"/>
                        </a:spcAft>
                      </a:pPr>
                      <a:r>
                        <a:rPr lang="en-US" sz="1050">
                          <a:effectLst/>
                          <a:latin typeface="Times New Roman" panose="02020603050405020304" pitchFamily="18" charset="0"/>
                          <a:cs typeface="Times New Roman" panose="02020603050405020304" pitchFamily="18" charset="0"/>
                        </a:rPr>
                        <a:t>Refine and narrow down to the best idea, 10-100-1000gm, QBL, Design Tools for Convergence – SWOT Analysis for 1000gm discussion. In-class activity for 10-100-1000gm &amp; QBL Prototyping (Convergence): Prototyping mindset, tools for prototyping – Sketching, paper models, pseudo-codes, physical mockups, Interaction flows, storyboards, acting/role-playing etc, importance of garnering user feedback for revisiting Brainstormed ideas,Napkin Pitch, Usability, Minimum Viable Prototype, Connecting Prototype with 3 Laws, A/B Testing, Learning Launch. Decision Making Tools and Approaches – Vroom Yetton Matrix, Shift-Left,Up,Right, Value Proposition, Case study: Careerbuddy, You-Me-Health Story &amp; IBM Learning Launch. In-class activities on prototyping- paper-pen / physical prototype/ digital prototype of project’s 1000gm idea</a:t>
                      </a:r>
                      <a:endParaRPr lang="en-US" sz="105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479498471"/>
                  </a:ext>
                </a:extLst>
              </a:tr>
              <a:tr h="93295">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UNIT-III</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just">
                        <a:lnSpc>
                          <a:spcPct val="115000"/>
                        </a:lnSpc>
                        <a:spcBef>
                          <a:spcPts val="0"/>
                        </a:spcBef>
                        <a:spcAft>
                          <a:spcPts val="0"/>
                        </a:spcAft>
                      </a:pPr>
                      <a:r>
                        <a:rPr lang="en-IN" sz="1050">
                          <a:effectLst/>
                          <a:latin typeface="Times New Roman" panose="02020603050405020304" pitchFamily="18" charset="0"/>
                          <a:cs typeface="Times New Roman" panose="02020603050405020304" pitchFamily="18" charset="0"/>
                        </a:rPr>
                        <a:t>Storytelling, Testing and Assessment</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8 HOURS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extLst>
                  <a:ext uri="{0D108BD9-81ED-4DB2-BD59-A6C34878D82A}">
                    <a16:rowId xmlns:a16="http://schemas.microsoft.com/office/drawing/2014/main" val="3525468849"/>
                  </a:ext>
                </a:extLst>
              </a:tr>
              <a:tr h="802871">
                <a:tc gridSpan="3">
                  <a:txBody>
                    <a:bodyPr/>
                    <a:lstStyle/>
                    <a:p>
                      <a:pPr marL="0" marR="0" algn="just">
                        <a:lnSpc>
                          <a:spcPct val="115000"/>
                        </a:lnSpc>
                        <a:spcBef>
                          <a:spcPts val="0"/>
                        </a:spcBef>
                        <a:spcAft>
                          <a:spcPts val="0"/>
                        </a:spcAft>
                      </a:pPr>
                      <a:r>
                        <a:rPr lang="en-IN" sz="1050">
                          <a:effectLst/>
                          <a:latin typeface="Times New Roman" panose="02020603050405020304" pitchFamily="18" charset="0"/>
                          <a:cs typeface="Times New Roman" panose="02020603050405020304" pitchFamily="18" charset="0"/>
                        </a:rPr>
                        <a:t>Storytelling: Elements of storytelling, Mapping personas with storytelling, Art of influencing, Elevator Pitch, Successful Campaigns of well-known examples, in-class activity on storytelling. Testing of design with people, conducting usability test, testing as hypothesis, testing as empathy, observation and shadowing methods, Guerrilla Interviews, validation workshops, user feedback, record results, enhance, retest, and refine design, Software validation tools, design parameters,  alpha &amp;beta testing, Taguchi, defect classification, random sampling, Final Project Presentation and assessing the impact of using design thinking </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74738792"/>
                  </a:ext>
                </a:extLst>
              </a:tr>
              <a:tr h="93295">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UNIT-IV</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just">
                        <a:lnSpc>
                          <a:spcPct val="115000"/>
                        </a:lnSpc>
                        <a:spcBef>
                          <a:spcPts val="0"/>
                        </a:spcBef>
                        <a:spcAft>
                          <a:spcPts val="0"/>
                        </a:spcAft>
                      </a:pPr>
                      <a:r>
                        <a:rPr lang="en-IN" sz="1050" dirty="0">
                          <a:effectLst/>
                          <a:latin typeface="Times New Roman" panose="02020603050405020304" pitchFamily="18" charset="0"/>
                          <a:cs typeface="Times New Roman" panose="02020603050405020304" pitchFamily="18" charset="0"/>
                        </a:rPr>
                        <a:t>Innovation, Quality and Leadership</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6 HOURS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extLst>
                  <a:ext uri="{0D108BD9-81ED-4DB2-BD59-A6C34878D82A}">
                    <a16:rowId xmlns:a16="http://schemas.microsoft.com/office/drawing/2014/main" val="1748035097"/>
                  </a:ext>
                </a:extLst>
              </a:tr>
              <a:tr h="712862">
                <a:tc gridSpan="3">
                  <a:txBody>
                    <a:bodyPr/>
                    <a:lstStyle/>
                    <a:p>
                      <a:pPr marL="0" marR="0" algn="just">
                        <a:lnSpc>
                          <a:spcPct val="115000"/>
                        </a:lnSpc>
                        <a:spcBef>
                          <a:spcPts val="0"/>
                        </a:spcBef>
                        <a:spcAft>
                          <a:spcPts val="0"/>
                        </a:spcAft>
                      </a:pPr>
                      <a:r>
                        <a:rPr lang="en-IN" sz="1050">
                          <a:effectLst/>
                          <a:highlight>
                            <a:srgbClr val="FFFFFF"/>
                          </a:highlight>
                          <a:latin typeface="Times New Roman" panose="02020603050405020304" pitchFamily="18" charset="0"/>
                          <a:cs typeface="Times New Roman" panose="02020603050405020304" pitchFamily="18" charset="0"/>
                        </a:rPr>
                        <a:t>Innovation: Need &amp; Importance, Principles of innovations</a:t>
                      </a:r>
                      <a:r>
                        <a:rPr lang="en-IN" sz="1050">
                          <a:effectLst/>
                          <a:latin typeface="Times New Roman" panose="02020603050405020304" pitchFamily="18" charset="0"/>
                          <a:cs typeface="Times New Roman" panose="02020603050405020304" pitchFamily="18" charset="0"/>
                        </a:rPr>
                        <a:t>, Asking the Right Questions for innovation,  Rationale for innovation, Quality: Principles &amp; Philosophies, Customer perception on quality, Kaizen, 6 Sigma. FinTech case study of Design Thinking application – CANVAS, Leadership, types, qualities and traits of leaders and leadership styles, Leaders vs Manager, Personas of Leaders &amp; Managers, Connecting Leaders-Managers with 13 Musical Notes, Trait theory, LSM (Leadership Situational Model), Team Building Models: Tuckman’s and Belbin’s. Importance of Spatial elements for innovation </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79370470"/>
                  </a:ext>
                </a:extLst>
              </a:tr>
              <a:tr h="93295">
                <a:tc>
                  <a:txBody>
                    <a:bodyPr/>
                    <a:lstStyle/>
                    <a:p>
                      <a:pPr marL="0" marR="0">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UNIT-V</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just">
                        <a:lnSpc>
                          <a:spcPct val="115000"/>
                        </a:lnSpc>
                        <a:spcBef>
                          <a:spcPts val="0"/>
                        </a:spcBef>
                        <a:spcAft>
                          <a:spcPts val="0"/>
                        </a:spcAft>
                      </a:pPr>
                      <a:r>
                        <a:rPr lang="en-IN" sz="1050">
                          <a:effectLst/>
                          <a:latin typeface="Times New Roman" panose="02020603050405020304" pitchFamily="18" charset="0"/>
                          <a:cs typeface="Times New Roman" panose="02020603050405020304" pitchFamily="18" charset="0"/>
                        </a:rPr>
                        <a:t>Understanding Human Desirability</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a:txBody>
                    <a:bodyPr/>
                    <a:lstStyle/>
                    <a:p>
                      <a:pPr marL="0" marR="0" algn="r">
                        <a:lnSpc>
                          <a:spcPct val="115000"/>
                        </a:lnSpc>
                        <a:spcBef>
                          <a:spcPts val="0"/>
                        </a:spcBef>
                        <a:spcAft>
                          <a:spcPts val="0"/>
                        </a:spcAft>
                        <a:tabLst>
                          <a:tab pos="1533525" algn="l"/>
                        </a:tabLst>
                      </a:pPr>
                      <a:r>
                        <a:rPr lang="en-IN" sz="1050">
                          <a:effectLst/>
                          <a:latin typeface="Times New Roman" panose="02020603050405020304" pitchFamily="18" charset="0"/>
                          <a:cs typeface="Times New Roman" panose="02020603050405020304" pitchFamily="18" charset="0"/>
                        </a:rPr>
                        <a:t>8 HOURS</a:t>
                      </a:r>
                      <a:endParaRPr lang="en-US" sz="105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extLst>
                  <a:ext uri="{0D108BD9-81ED-4DB2-BD59-A6C34878D82A}">
                    <a16:rowId xmlns:a16="http://schemas.microsoft.com/office/drawing/2014/main" val="1551857648"/>
                  </a:ext>
                </a:extLst>
              </a:tr>
              <a:tr h="892879">
                <a:tc gridSpan="3">
                  <a:txBody>
                    <a:bodyPr/>
                    <a:lstStyle/>
                    <a:p>
                      <a:pPr marL="0" marR="0" algn="just">
                        <a:lnSpc>
                          <a:spcPct val="115000"/>
                        </a:lnSpc>
                        <a:spcBef>
                          <a:spcPts val="0"/>
                        </a:spcBef>
                        <a:spcAft>
                          <a:spcPts val="0"/>
                        </a:spcAft>
                      </a:pPr>
                      <a:r>
                        <a:rPr lang="en-IN" sz="1050" dirty="0">
                          <a:effectLst/>
                          <a:latin typeface="Times New Roman" panose="02020603050405020304" pitchFamily="18" charset="0"/>
                          <a:cs typeface="Times New Roman" panose="02020603050405020304" pitchFamily="18" charset="0"/>
                        </a:rPr>
                        <a:t>Achieve the comprehensive human goal: the five dimensions of human endeavour(</a:t>
                      </a:r>
                      <a:r>
                        <a:rPr lang="en-IN" sz="1050" dirty="0" err="1">
                          <a:effectLst/>
                          <a:latin typeface="Times New Roman" panose="02020603050405020304" pitchFamily="18" charset="0"/>
                          <a:cs typeface="Times New Roman" panose="02020603050405020304" pitchFamily="18" charset="0"/>
                        </a:rPr>
                        <a:t>Manaviya</a:t>
                      </a:r>
                      <a:r>
                        <a:rPr lang="en-IN" sz="1050" dirty="0">
                          <a:effectLst/>
                          <a:latin typeface="Times New Roman" panose="02020603050405020304" pitchFamily="18" charset="0"/>
                          <a:cs typeface="Times New Roman" panose="02020603050405020304" pitchFamily="18" charset="0"/>
                        </a:rPr>
                        <a:t> </a:t>
                      </a:r>
                      <a:r>
                        <a:rPr lang="en-IN" sz="1050" dirty="0" err="1">
                          <a:effectLst/>
                          <a:latin typeface="Times New Roman" panose="02020603050405020304" pitchFamily="18" charset="0"/>
                          <a:cs typeface="Times New Roman" panose="02020603050405020304" pitchFamily="18" charset="0"/>
                        </a:rPr>
                        <a:t>Vyavstha</a:t>
                      </a:r>
                      <a:r>
                        <a:rPr lang="en-IN" sz="1050" dirty="0">
                          <a:effectLst/>
                          <a:latin typeface="Times New Roman" panose="02020603050405020304" pitchFamily="18" charset="0"/>
                          <a:cs typeface="Times New Roman" panose="02020603050405020304" pitchFamily="18" charset="0"/>
                        </a:rPr>
                        <a:t>) are: Education- Right living (</a:t>
                      </a:r>
                      <a:r>
                        <a:rPr lang="en-IN" sz="1050" dirty="0" err="1">
                          <a:effectLst/>
                          <a:latin typeface="Times New Roman" panose="02020603050405020304" pitchFamily="18" charset="0"/>
                          <a:cs typeface="Times New Roman" panose="02020603050405020304" pitchFamily="18" charset="0"/>
                        </a:rPr>
                        <a:t>Sikhsa</a:t>
                      </a:r>
                      <a:r>
                        <a:rPr lang="en-IN" sz="1050" dirty="0">
                          <a:effectLst/>
                          <a:latin typeface="Times New Roman" panose="02020603050405020304" pitchFamily="18" charset="0"/>
                          <a:cs typeface="Times New Roman" panose="02020603050405020304" pitchFamily="18" charset="0"/>
                        </a:rPr>
                        <a:t>- </a:t>
                      </a:r>
                      <a:r>
                        <a:rPr lang="en-IN" sz="1050" dirty="0" err="1">
                          <a:effectLst/>
                          <a:latin typeface="Times New Roman" panose="02020603050405020304" pitchFamily="18" charset="0"/>
                          <a:cs typeface="Times New Roman" panose="02020603050405020304" pitchFamily="18" charset="0"/>
                        </a:rPr>
                        <a:t>Sanskar</a:t>
                      </a:r>
                      <a:r>
                        <a:rPr lang="en-IN" sz="1050" dirty="0">
                          <a:effectLst/>
                          <a:latin typeface="Times New Roman" panose="02020603050405020304" pitchFamily="18" charset="0"/>
                          <a:cs typeface="Times New Roman" panose="02020603050405020304" pitchFamily="18" charset="0"/>
                        </a:rPr>
                        <a:t>), Health – Self-regulation (</a:t>
                      </a:r>
                      <a:r>
                        <a:rPr lang="en-IN" sz="1050" dirty="0" err="1">
                          <a:effectLst/>
                          <a:latin typeface="Times New Roman" panose="02020603050405020304" pitchFamily="18" charset="0"/>
                          <a:cs typeface="Times New Roman" panose="02020603050405020304" pitchFamily="18" charset="0"/>
                        </a:rPr>
                        <a:t>SwasthyaSanyam</a:t>
                      </a:r>
                      <a:r>
                        <a:rPr lang="en-IN" sz="1050" dirty="0">
                          <a:effectLst/>
                          <a:latin typeface="Times New Roman" panose="02020603050405020304" pitchFamily="18" charset="0"/>
                          <a:cs typeface="Times New Roman" panose="02020603050405020304" pitchFamily="18" charset="0"/>
                        </a:rPr>
                        <a:t>), Justice – Preservation (Nyaya- Suraksha), Production – Work ( </a:t>
                      </a:r>
                      <a:r>
                        <a:rPr lang="en-IN" sz="1050" dirty="0" err="1">
                          <a:effectLst/>
                          <a:latin typeface="Times New Roman" panose="02020603050405020304" pitchFamily="18" charset="0"/>
                          <a:cs typeface="Times New Roman" panose="02020603050405020304" pitchFamily="18" charset="0"/>
                        </a:rPr>
                        <a:t>Utpadan</a:t>
                      </a:r>
                      <a:r>
                        <a:rPr lang="en-IN" sz="1050" dirty="0">
                          <a:effectLst/>
                          <a:latin typeface="Times New Roman" panose="02020603050405020304" pitchFamily="18" charset="0"/>
                          <a:cs typeface="Times New Roman" panose="02020603050405020304" pitchFamily="18" charset="0"/>
                        </a:rPr>
                        <a:t> – </a:t>
                      </a:r>
                      <a:r>
                        <a:rPr lang="en-IN" sz="1050" dirty="0" err="1">
                          <a:effectLst/>
                          <a:latin typeface="Times New Roman" panose="02020603050405020304" pitchFamily="18" charset="0"/>
                          <a:cs typeface="Times New Roman" panose="02020603050405020304" pitchFamily="18" charset="0"/>
                        </a:rPr>
                        <a:t>Karya</a:t>
                      </a:r>
                      <a:r>
                        <a:rPr lang="en-IN" sz="1050" dirty="0">
                          <a:effectLst/>
                          <a:latin typeface="Times New Roman" panose="02020603050405020304" pitchFamily="18" charset="0"/>
                          <a:cs typeface="Times New Roman" panose="02020603050405020304" pitchFamily="18" charset="0"/>
                        </a:rPr>
                        <a:t>), Exchange – Storage (</a:t>
                      </a:r>
                      <a:r>
                        <a:rPr lang="en-IN" sz="1050" dirty="0" err="1">
                          <a:effectLst/>
                          <a:latin typeface="Times New Roman" panose="02020603050405020304" pitchFamily="18" charset="0"/>
                          <a:cs typeface="Times New Roman" panose="02020603050405020304" pitchFamily="18" charset="0"/>
                        </a:rPr>
                        <a:t>Vinimya</a:t>
                      </a:r>
                      <a:r>
                        <a:rPr lang="en-IN" sz="1050" dirty="0">
                          <a:effectLst/>
                          <a:latin typeface="Times New Roman" panose="02020603050405020304" pitchFamily="18" charset="0"/>
                          <a:cs typeface="Times New Roman" panose="02020603050405020304" pitchFamily="18" charset="0"/>
                        </a:rPr>
                        <a:t> – </a:t>
                      </a:r>
                      <a:r>
                        <a:rPr lang="en-IN" sz="1050" dirty="0" err="1">
                          <a:effectLst/>
                          <a:latin typeface="Times New Roman" panose="02020603050405020304" pitchFamily="18" charset="0"/>
                          <a:cs typeface="Times New Roman" panose="02020603050405020304" pitchFamily="18" charset="0"/>
                        </a:rPr>
                        <a:t>Kosh</a:t>
                      </a:r>
                      <a:r>
                        <a:rPr lang="en-IN" sz="1050" dirty="0">
                          <a:effectLst/>
                          <a:latin typeface="Times New Roman" panose="02020603050405020304" pitchFamily="18" charset="0"/>
                          <a:cs typeface="Times New Roman" panose="02020603050405020304" pitchFamily="18" charset="0"/>
                        </a:rPr>
                        <a:t>), Darshan-Gyan-</a:t>
                      </a:r>
                      <a:r>
                        <a:rPr lang="en-IN" sz="1050" dirty="0" err="1">
                          <a:effectLst/>
                          <a:latin typeface="Times New Roman" panose="02020603050405020304" pitchFamily="18" charset="0"/>
                          <a:cs typeface="Times New Roman" panose="02020603050405020304" pitchFamily="18" charset="0"/>
                        </a:rPr>
                        <a:t>Charitra</a:t>
                      </a:r>
                      <a:r>
                        <a:rPr lang="en-IN" sz="1050" dirty="0">
                          <a:effectLst/>
                          <a:latin typeface="Times New Roman" panose="02020603050405020304" pitchFamily="18" charset="0"/>
                          <a:cs typeface="Times New Roman" panose="02020603050405020304" pitchFamily="18" charset="0"/>
                        </a:rPr>
                        <a:t> (Shifting the Thinking), Interconnectedness and mutual fulfilment among the four orders of nature recyclability and self-regulation in nature, Thinking expansion for harmony: Self-exploration (Johari’s window), group behaviour, interpersonal behaviour and skills, Myers-Briggs personality types (MBTI), FIRO-B test to repair relationships.</a:t>
                      </a:r>
                      <a:endParaRPr lang="en-US"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997" marR="30997"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810742617"/>
                  </a:ext>
                </a:extLst>
              </a:tr>
            </a:tbl>
          </a:graphicData>
        </a:graphic>
      </p:graphicFrame>
      <p:pic>
        <p:nvPicPr>
          <p:cNvPr id="12" name="Picture 11"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793750"/>
          </a:xfrm>
          <a:prstGeom prst="rect">
            <a:avLst/>
          </a:prstGeom>
        </p:spPr>
      </p:pic>
    </p:spTree>
    <p:extLst>
      <p:ext uri="{BB962C8B-B14F-4D97-AF65-F5344CB8AC3E}">
        <p14:creationId xmlns:p14="http://schemas.microsoft.com/office/powerpoint/2010/main" val="726315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D3E6F12-C025-FF4C-89F4-CEFEDA9DFB6E}"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20</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Important elements of storytelling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457200" y="1105693"/>
            <a:ext cx="8534400" cy="4525963"/>
          </a:xfrm>
        </p:spPr>
        <p:txBody>
          <a:bodyPr>
            <a:noAutofit/>
          </a:bodyPr>
          <a:lstStyle/>
          <a:p>
            <a:pPr algn="just"/>
            <a:r>
              <a:rPr lang="en-US" sz="2000" dirty="0">
                <a:latin typeface="Times New Roman" panose="02020603050405020304" pitchFamily="18" charset="0"/>
                <a:cs typeface="Times New Roman" panose="02020603050405020304" pitchFamily="18" charset="0"/>
              </a:rPr>
              <a:t>Plot – What are users trying to achieve/overcome?​</a:t>
            </a:r>
          </a:p>
          <a:p>
            <a:pPr algn="just"/>
            <a:r>
              <a:rPr lang="en-US" sz="2000" dirty="0">
                <a:latin typeface="Times New Roman" panose="02020603050405020304" pitchFamily="18" charset="0"/>
                <a:cs typeface="Times New Roman" panose="02020603050405020304" pitchFamily="18" charset="0"/>
              </a:rPr>
              <a:t>Character – Who are the users: not just demographically, but what insights do you need to understand what they (and their needs) are truly like?​</a:t>
            </a:r>
          </a:p>
          <a:p>
            <a:pPr algn="just"/>
            <a:r>
              <a:rPr lang="en-US" sz="2000" dirty="0">
                <a:latin typeface="Times New Roman" panose="02020603050405020304" pitchFamily="18" charset="0"/>
                <a:cs typeface="Times New Roman" panose="02020603050405020304" pitchFamily="18" charset="0"/>
              </a:rPr>
              <a:t>Theme – How can you establish a trustworthy presence to them and still set yourself apart from competitors? How will you reflect the overall obstacles users must overcome?​</a:t>
            </a:r>
          </a:p>
          <a:p>
            <a:pPr algn="just"/>
            <a:r>
              <a:rPr lang="en-US" sz="2000" dirty="0">
                <a:latin typeface="Times New Roman" panose="02020603050405020304" pitchFamily="18" charset="0"/>
                <a:cs typeface="Times New Roman" panose="02020603050405020304" pitchFamily="18" charset="0"/>
              </a:rPr>
              <a:t>Dialogue/Diction – What will your design say to users and how? Does a formal/informal tone match their expectations? How much text is appropriate?​</a:t>
            </a:r>
          </a:p>
          <a:p>
            <a:pPr algn="just"/>
            <a:r>
              <a:rPr lang="en-US" sz="2000" dirty="0">
                <a:latin typeface="Times New Roman" panose="02020603050405020304" pitchFamily="18" charset="0"/>
                <a:cs typeface="Times New Roman" panose="02020603050405020304" pitchFamily="18" charset="0"/>
              </a:rPr>
              <a:t>Melody – How will the overall design pattern appear pleasant and predictable to users, moving them emotionally?​</a:t>
            </a:r>
          </a:p>
          <a:p>
            <a:pPr algn="just"/>
            <a:r>
              <a:rPr lang="en-US" sz="2000" dirty="0">
                <a:latin typeface="Times New Roman" panose="02020603050405020304" pitchFamily="18" charset="0"/>
                <a:cs typeface="Times New Roman" panose="02020603050405020304" pitchFamily="18" charset="0"/>
              </a:rPr>
              <a:t>Décor – How will you present everything so the graphics match the setting the users can sense? Would a classic design or stylized, niche layout meet their expectations?​</a:t>
            </a:r>
          </a:p>
          <a:p>
            <a:pPr algn="just"/>
            <a:r>
              <a:rPr lang="en-US" sz="2000" dirty="0">
                <a:latin typeface="Times New Roman" panose="02020603050405020304" pitchFamily="18" charset="0"/>
                <a:cs typeface="Times New Roman" panose="02020603050405020304" pitchFamily="18" charset="0"/>
              </a:rPr>
              <a:t>Spectacle – How can you make your design outstanding so users will remember it?</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1469518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D6DC7AC-8656-074B-878E-110DC776720F}"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Important elements of storytelling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pic>
        <p:nvPicPr>
          <p:cNvPr id="10" name="Disney">
            <a:hlinkClick r:id="" action="ppaction://media"/>
            <a:extLst>
              <a:ext uri="{FF2B5EF4-FFF2-40B4-BE49-F238E27FC236}">
                <a16:creationId xmlns:a16="http://schemas.microsoft.com/office/drawing/2014/main" id="{CD3D1A6B-3D90-6799-FDDE-18AE88BE70A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820" y="1143000"/>
            <a:ext cx="8940800" cy="5029200"/>
          </a:xfrm>
          <a:prstGeom prst="rect">
            <a:avLst/>
          </a:prstGeo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122792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30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2F51BD6-7534-EE44-BA87-62C037A4A628}"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Personas mapping with storytelling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156210" y="914400"/>
            <a:ext cx="8835390" cy="2895600"/>
          </a:xfrm>
        </p:spPr>
        <p:txBody>
          <a:bodyPr>
            <a:noAutofit/>
          </a:bodyPr>
          <a:lstStyle/>
          <a:p>
            <a:pPr marL="0" indent="0" algn="just">
              <a:buNone/>
            </a:pPr>
            <a:r>
              <a:rPr lang="en-US" sz="1900" dirty="0">
                <a:latin typeface="Times New Roman" panose="02020603050405020304" pitchFamily="18" charset="0"/>
                <a:cs typeface="Times New Roman" panose="02020603050405020304" pitchFamily="18" charset="0"/>
              </a:rPr>
              <a:t>Story mapping is a visual exercise to capture the journey a customer takes with the product including activities and tasks they perform with the system to achieve certain goals or objectives. Personas can be mapped with storytelling. Steps:​</a:t>
            </a:r>
          </a:p>
          <a:p>
            <a:pPr algn="just"/>
            <a:r>
              <a:rPr lang="en-US" sz="1900" b="1" dirty="0">
                <a:latin typeface="Times New Roman" panose="02020603050405020304" pitchFamily="18" charset="0"/>
                <a:cs typeface="Times New Roman" panose="02020603050405020304" pitchFamily="18" charset="0"/>
              </a:rPr>
              <a:t>Define your target users with personas– </a:t>
            </a:r>
            <a:r>
              <a:rPr lang="en-US" sz="1900" dirty="0">
                <a:latin typeface="Times New Roman" panose="02020603050405020304" pitchFamily="18" charset="0"/>
                <a:cs typeface="Times New Roman" panose="02020603050405020304" pitchFamily="18" charset="0"/>
              </a:rPr>
              <a:t>To envision users’ likely experiences and gain empathic insights. Personas are based on user research but tell a story about your insights. ​​</a:t>
            </a:r>
          </a:p>
          <a:p>
            <a:pPr algn="just"/>
            <a:r>
              <a:rPr lang="en-US" sz="1900" dirty="0">
                <a:latin typeface="Times New Roman" panose="02020603050405020304" pitchFamily="18" charset="0"/>
                <a:cs typeface="Times New Roman" panose="02020603050405020304" pitchFamily="18" charset="0"/>
              </a:rPr>
              <a:t>Example: Rick, a 47-year-old manager struggling with his work–family-life balance. He even works on his train commutes. Feeling drained, he wants better control of his life.​</a:t>
            </a:r>
          </a:p>
          <a:p>
            <a:pPr algn="just"/>
            <a:endParaRPr lang="en-US" sz="1900" dirty="0">
              <a:latin typeface="Times New Roman" panose="02020603050405020304" pitchFamily="18" charset="0"/>
              <a:cs typeface="Times New Roman" panose="02020603050405020304" pitchFamily="18" charset="0"/>
            </a:endParaRPr>
          </a:p>
          <a:p>
            <a:r>
              <a:rPr lang="en-IN" sz="1600" dirty="0"/>
              <a:t>Mapping personas with storytelling involves creating detailed narratives around personas (fictional users) to make their needs, goals, and pain points more relatable. This helps teams better understand and empathize with users, leading to more user-</a:t>
            </a:r>
            <a:r>
              <a:rPr lang="en-IN" sz="1600" dirty="0" err="1"/>
              <a:t>centered</a:t>
            </a:r>
            <a:r>
              <a:rPr lang="en-IN" sz="1600" dirty="0"/>
              <a:t> design solutions.</a:t>
            </a:r>
          </a:p>
          <a:p>
            <a:r>
              <a:rPr lang="en-IN" sz="1600" b="1" dirty="0"/>
              <a:t>Example</a:t>
            </a:r>
            <a:br>
              <a:rPr lang="en-IN" sz="1600" dirty="0"/>
            </a:br>
            <a:r>
              <a:rPr lang="en-IN" sz="1600" dirty="0"/>
              <a:t>If designing a fitness app, the persona "Mark," a busy corporate employee, can be mapped with a story that highlights his daily struggle to find time for workouts and how a fitness app can help him schedule quick sessions. This makes the persona more engaging and helps designers focus on specific features like time-saving workout plans.</a:t>
            </a:r>
          </a:p>
          <a:p>
            <a:pPr algn="just"/>
            <a:endParaRPr lang="en-US" sz="1900"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4585881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F2EDB43-D813-F147-A1A6-48FA849E5F19}"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Personas mapping with storytelling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156210" y="914400"/>
            <a:ext cx="8835390" cy="2895600"/>
          </a:xfrm>
        </p:spPr>
        <p:txBody>
          <a:bodyPr>
            <a:noAutofit/>
          </a:bodyPr>
          <a:lstStyle/>
          <a:p>
            <a:pPr marL="0" indent="0" algn="l">
              <a:buNone/>
            </a:pPr>
            <a:r>
              <a:rPr lang="en-US" sz="2400" b="1" i="0" dirty="0">
                <a:solidFill>
                  <a:srgbClr val="2B2B2B"/>
                </a:solidFill>
                <a:effectLst/>
                <a:latin typeface="var(--font-serif)"/>
              </a:rPr>
              <a:t>Create a plot, with conflict</a:t>
            </a:r>
            <a:r>
              <a:rPr lang="en-US" sz="2400" b="0" i="0" dirty="0">
                <a:solidFill>
                  <a:srgbClr val="2B2B2B"/>
                </a:solidFill>
                <a:effectLst/>
                <a:latin typeface="var(--font-serif)"/>
              </a:rPr>
              <a:t> – to make the personas heroes and envision how they can overcome specific problems using your design. Make this a mapped-out journey or storyboard with each persona’s aim/s clearly defined. E.g.:</a:t>
            </a:r>
          </a:p>
          <a:p>
            <a:pPr marL="742950" lvl="1" indent="-285750" algn="l">
              <a:buFont typeface="+mj-lt"/>
              <a:buAutoNum type="arabicPeriod"/>
            </a:pPr>
            <a:r>
              <a:rPr lang="en-US" sz="2000" b="0" i="0" dirty="0">
                <a:solidFill>
                  <a:srgbClr val="2B2B2B"/>
                </a:solidFill>
                <a:effectLst/>
                <a:latin typeface="var(--font-serif)"/>
              </a:rPr>
              <a:t>Rick discovers your (yet-to-be-designed) time-management app online. He downloads it and completes your questionnaire about work commitments, family, outgoings, etc.</a:t>
            </a:r>
          </a:p>
          <a:p>
            <a:pPr marL="742950" lvl="1" indent="-285750" algn="l">
              <a:buFont typeface="+mj-lt"/>
              <a:buAutoNum type="arabicPeriod"/>
            </a:pPr>
            <a:r>
              <a:rPr lang="en-US" sz="2000" b="0" i="0" dirty="0">
                <a:solidFill>
                  <a:srgbClr val="2B2B2B"/>
                </a:solidFill>
                <a:effectLst/>
                <a:latin typeface="var(--font-serif)"/>
              </a:rPr>
              <a:t>He starts using your app, letting it collect data from his phone and fitness tracker about time on various tasks/activities, stress levels, alertness, etc.</a:t>
            </a:r>
          </a:p>
          <a:p>
            <a:pPr marL="742950" lvl="1" indent="-285750" algn="l">
              <a:buFont typeface="+mj-lt"/>
              <a:buAutoNum type="arabicPeriod"/>
            </a:pPr>
            <a:r>
              <a:rPr lang="en-US" sz="2000" b="0" i="0" dirty="0">
                <a:solidFill>
                  <a:srgbClr val="2B2B2B"/>
                </a:solidFill>
                <a:effectLst/>
                <a:latin typeface="var(--font-serif)"/>
              </a:rPr>
              <a:t>After a week, your app charts his tasks and activities, including sleep, heart-rate data, etc.</a:t>
            </a:r>
          </a:p>
          <a:p>
            <a:pPr marL="742950" lvl="1" indent="-285750" algn="l">
              <a:buFont typeface="+mj-lt"/>
              <a:buAutoNum type="arabicPeriod"/>
            </a:pPr>
            <a:r>
              <a:rPr lang="en-US" sz="2000" b="0" i="0" dirty="0">
                <a:solidFill>
                  <a:srgbClr val="2B2B2B"/>
                </a:solidFill>
                <a:effectLst/>
                <a:latin typeface="var(--font-serif)"/>
              </a:rPr>
              <a:t>Tapping a phone tab, Rick sees time-management suggestions on how to become more productive, well-rested, etc.</a:t>
            </a:r>
          </a:p>
          <a:p>
            <a:pPr marL="742950" lvl="1" indent="-285750" algn="l">
              <a:buFont typeface="+mj-lt"/>
              <a:buAutoNum type="arabicPeriod"/>
            </a:pPr>
            <a:r>
              <a:rPr lang="en-US" sz="2000" b="0" i="0" dirty="0">
                <a:solidFill>
                  <a:srgbClr val="2B2B2B"/>
                </a:solidFill>
                <a:effectLst/>
                <a:latin typeface="var(--font-serif)"/>
              </a:rPr>
              <a:t>He has the option to continue or suspend monitoring (e.g., if on holiday/vacation).</a:t>
            </a:r>
          </a:p>
          <a:p>
            <a:pPr marL="0" indent="0" algn="just">
              <a:buNone/>
            </a:pPr>
            <a:endParaRPr lang="en-US" sz="1600"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2231823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1B94F85-C15D-954E-A3B8-4107AB0D39AC}"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144280" y="1143000"/>
            <a:ext cx="8855439" cy="4983163"/>
          </a:xfrm>
        </p:spPr>
        <p:txBody>
          <a:bodyPr>
            <a:normAutofit/>
          </a:bodyPr>
          <a:lstStyle/>
          <a:p>
            <a:pPr marL="0" indent="0" algn="l" rtl="0" fontAlgn="base">
              <a:buNone/>
            </a:pPr>
            <a:r>
              <a:rPr lang="en-US" sz="1800" b="1" i="0" u="none" strike="noStrike" dirty="0">
                <a:solidFill>
                  <a:srgbClr val="2B2B2B"/>
                </a:solidFill>
                <a:effectLst/>
                <a:latin typeface="Segoe UI" panose="020B0502040204020203" pitchFamily="34" charset="0"/>
              </a:rPr>
              <a:t>Give your design the supporting role </a:t>
            </a:r>
            <a:r>
              <a:rPr lang="en-US" sz="1800" b="0" i="0" u="none" strike="noStrike" dirty="0">
                <a:solidFill>
                  <a:srgbClr val="2B2B2B"/>
                </a:solidFill>
                <a:effectLst/>
                <a:latin typeface="Segoe UI" panose="020B0502040204020203" pitchFamily="34" charset="0"/>
              </a:rPr>
              <a:t>– Show it improving your persona’s/user’s life and how easy it is to use. </a:t>
            </a:r>
            <a:r>
              <a:rPr lang="en-US" sz="1800" b="0" i="0" dirty="0">
                <a:solidFill>
                  <a:srgbClr val="000000"/>
                </a:solidFill>
                <a:effectLst/>
                <a:latin typeface="Segoe UI" panose="020B0502040204020203" pitchFamily="34" charset="0"/>
              </a:rPr>
              <a:t>​</a:t>
            </a:r>
            <a:endParaRPr lang="en-US" sz="1800" b="0" i="0" dirty="0">
              <a:solidFill>
                <a:srgbClr val="000000"/>
              </a:solidFill>
              <a:effectLst/>
              <a:latin typeface="Arial" panose="020B0604020202020204" pitchFamily="34" charset="0"/>
            </a:endParaRPr>
          </a:p>
          <a:p>
            <a:pPr algn="l" rtl="0" fontAlgn="base"/>
            <a:r>
              <a:rPr lang="en-US" sz="1800" b="0" i="0" u="none" strike="noStrike" dirty="0">
                <a:solidFill>
                  <a:srgbClr val="2B2B2B"/>
                </a:solidFill>
                <a:effectLst/>
                <a:latin typeface="Segoe UI" panose="020B0502040204020203" pitchFamily="34" charset="0"/>
              </a:rPr>
              <a:t>Example: Consider how many steps Rick needs to use your app and if voice-controlled devices at home might influence its suggestions.</a:t>
            </a:r>
            <a:r>
              <a:rPr lang="en-US" sz="1800" b="0" i="0" dirty="0">
                <a:solidFill>
                  <a:srgbClr val="000000"/>
                </a:solidFill>
                <a:effectLst/>
                <a:latin typeface="Segoe UI" panose="020B0502040204020203" pitchFamily="34" charset="0"/>
              </a:rPr>
              <a:t>​</a:t>
            </a:r>
          </a:p>
          <a:p>
            <a:pPr marL="0" indent="0" algn="l" rtl="0" fontAlgn="base">
              <a:buNone/>
            </a:pPr>
            <a:r>
              <a:rPr lang="en-US" sz="1800" b="0" i="0" dirty="0">
                <a:solidFill>
                  <a:srgbClr val="000000"/>
                </a:solidFill>
                <a:effectLst/>
                <a:latin typeface="Segoe UI" panose="020B0502040204020203" pitchFamily="34" charset="0"/>
              </a:rPr>
              <a:t>​</a:t>
            </a:r>
          </a:p>
          <a:p>
            <a:pPr marL="0" indent="0" algn="l" rtl="0" fontAlgn="base">
              <a:buNone/>
            </a:pPr>
            <a:r>
              <a:rPr lang="en-US" sz="1800" b="1" i="0" u="none" strike="noStrike" dirty="0">
                <a:solidFill>
                  <a:srgbClr val="2B2B2B"/>
                </a:solidFill>
                <a:effectLst/>
                <a:latin typeface="Segoe UI" panose="020B0502040204020203" pitchFamily="34" charset="0"/>
              </a:rPr>
              <a:t>Work with the setting </a:t>
            </a:r>
            <a:r>
              <a:rPr lang="en-US" sz="1800" b="0" i="0" u="none" strike="noStrike" dirty="0">
                <a:solidFill>
                  <a:srgbClr val="2B2B2B"/>
                </a:solidFill>
                <a:effectLst/>
                <a:latin typeface="Segoe UI" panose="020B0502040204020203" pitchFamily="34" charset="0"/>
              </a:rPr>
              <a:t>–When and where users use your design is vital for building empathy. </a:t>
            </a:r>
            <a:r>
              <a:rPr lang="en-US" sz="1800" b="0" i="0" dirty="0">
                <a:solidFill>
                  <a:srgbClr val="000000"/>
                </a:solidFill>
                <a:effectLst/>
                <a:latin typeface="Segoe UI" panose="020B0502040204020203" pitchFamily="34" charset="0"/>
              </a:rPr>
              <a:t>​</a:t>
            </a:r>
          </a:p>
          <a:p>
            <a:pPr algn="l" rtl="0" fontAlgn="base"/>
            <a:r>
              <a:rPr lang="en-US" sz="1800" b="0" i="0" u="none" strike="noStrike" dirty="0">
                <a:solidFill>
                  <a:srgbClr val="2B2B2B"/>
                </a:solidFill>
                <a:effectLst/>
                <a:latin typeface="Segoe UI" panose="020B0502040204020203" pitchFamily="34" charset="0"/>
              </a:rPr>
              <a:t>For Rick, it’s the home, train and workplace. But what about (e.g.) busy professionals working from home?</a:t>
            </a:r>
            <a:r>
              <a:rPr lang="en-US" sz="1800" b="0" i="0" dirty="0">
                <a:solidFill>
                  <a:srgbClr val="000000"/>
                </a:solidFill>
                <a:effectLst/>
                <a:latin typeface="Segoe UI" panose="020B0502040204020203" pitchFamily="34" charset="0"/>
              </a:rPr>
              <a:t>​</a:t>
            </a:r>
          </a:p>
          <a:p>
            <a:pPr marL="0" indent="0" algn="l" rtl="0" fontAlgn="base">
              <a:buNone/>
            </a:pPr>
            <a:endParaRPr lang="en-US" sz="1800" b="0" i="0" dirty="0">
              <a:solidFill>
                <a:srgbClr val="000000"/>
              </a:solidFill>
              <a:effectLst/>
              <a:latin typeface="Segoe UI" panose="020B0502040204020203" pitchFamily="34" charset="0"/>
            </a:endParaRPr>
          </a:p>
          <a:p>
            <a:pPr marL="0" indent="0" algn="l" rtl="0" fontAlgn="base">
              <a:buNone/>
            </a:pPr>
            <a:r>
              <a:rPr lang="en-US" sz="1800" b="1" i="0" u="none" strike="noStrike" dirty="0">
                <a:solidFill>
                  <a:srgbClr val="2B2B2B"/>
                </a:solidFill>
                <a:effectLst/>
                <a:latin typeface="Segoe UI" panose="020B0502040204020203" pitchFamily="34" charset="0"/>
              </a:rPr>
              <a:t>Tailor the look/feel </a:t>
            </a:r>
            <a:r>
              <a:rPr lang="en-US" sz="1800" b="0" i="0" u="none" strike="noStrike" dirty="0">
                <a:solidFill>
                  <a:srgbClr val="2B2B2B"/>
                </a:solidFill>
                <a:effectLst/>
                <a:latin typeface="Segoe UI" panose="020B0502040204020203" pitchFamily="34" charset="0"/>
              </a:rPr>
              <a:t>– A design’s appearance is vital regardless of its functional benefits, so design the most appropriate (e.g.) layout, colors, typography. </a:t>
            </a:r>
            <a:r>
              <a:rPr lang="en-US" sz="1800" b="0" i="0" dirty="0">
                <a:solidFill>
                  <a:srgbClr val="000000"/>
                </a:solidFill>
                <a:effectLst/>
                <a:latin typeface="Segoe UI" panose="020B0502040204020203" pitchFamily="34" charset="0"/>
              </a:rPr>
              <a:t>​</a:t>
            </a:r>
          </a:p>
          <a:p>
            <a:pPr algn="l" rtl="0" fontAlgn="base"/>
            <a:r>
              <a:rPr lang="en-US" sz="1800" b="0" i="0" u="none" strike="noStrike" dirty="0">
                <a:solidFill>
                  <a:srgbClr val="2B2B2B"/>
                </a:solidFill>
                <a:effectLst/>
                <a:latin typeface="Segoe UI" panose="020B0502040204020203" pitchFamily="34" charset="0"/>
              </a:rPr>
              <a:t>For example:</a:t>
            </a:r>
            <a:r>
              <a:rPr lang="en-US" sz="1800" b="0" i="0" dirty="0">
                <a:solidFill>
                  <a:srgbClr val="000000"/>
                </a:solidFill>
                <a:effectLst/>
                <a:latin typeface="Segoe UI" panose="020B0502040204020203" pitchFamily="34" charset="0"/>
              </a:rPr>
              <a:t>​</a:t>
            </a:r>
          </a:p>
          <a:p>
            <a:pPr algn="l" rtl="0" fontAlgn="base"/>
            <a:r>
              <a:rPr lang="en-US" sz="1800" b="0" i="0" u="none" strike="noStrike" dirty="0">
                <a:solidFill>
                  <a:srgbClr val="2B2B2B"/>
                </a:solidFill>
                <a:effectLst/>
                <a:latin typeface="Segoe UI" panose="020B0502040204020203" pitchFamily="34" charset="0"/>
              </a:rPr>
              <a:t> Rick prioritizes at-a-glance, easy-to-use design, but soothing colors would complement larger fonts, etc.</a:t>
            </a:r>
            <a:r>
              <a:rPr lang="en-US" sz="1800" b="0" i="0" dirty="0">
                <a:solidFill>
                  <a:srgbClr val="000000"/>
                </a:solidFill>
                <a:effectLst/>
                <a:latin typeface="Segoe UI" panose="020B0502040204020203" pitchFamily="34" charset="0"/>
              </a:rPr>
              <a:t>​</a:t>
            </a:r>
          </a:p>
          <a:p>
            <a:pPr marL="0" indent="0">
              <a:buNone/>
            </a:pPr>
            <a:endParaRPr lang="en-US" sz="2400"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9025967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4ADE80F-2252-4445-AEFD-2FCBF6905129}"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pic>
        <p:nvPicPr>
          <p:cNvPr id="10" name="Asian Paint">
            <a:hlinkClick r:id="" action="ppaction://media"/>
            <a:extLst>
              <a:ext uri="{FF2B5EF4-FFF2-40B4-BE49-F238E27FC236}">
                <a16:creationId xmlns:a16="http://schemas.microsoft.com/office/drawing/2014/main" id="{BF887864-AEC3-BAF7-6C1B-5891137DC6A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820" y="995941"/>
            <a:ext cx="8907780" cy="5010626"/>
          </a:xfrm>
          <a:prstGeom prst="rect">
            <a:avLst/>
          </a:prstGeo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85986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62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6E43D3D-A1E7-F84C-95C2-F992781E99BE}"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pic>
        <p:nvPicPr>
          <p:cNvPr id="2" name="The Hero Google">
            <a:hlinkClick r:id="" action="ppaction://media"/>
            <a:extLst>
              <a:ext uri="{FF2B5EF4-FFF2-40B4-BE49-F238E27FC236}">
                <a16:creationId xmlns:a16="http://schemas.microsoft.com/office/drawing/2014/main" id="{726CDF2B-25BF-7870-8AD2-F3AE1D91451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1962" y="995940"/>
            <a:ext cx="8795838" cy="4947659"/>
          </a:xfrm>
          <a:prstGeom prst="rect">
            <a:avLst/>
          </a:prstGeo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672487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89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0C08405-5CEA-284E-872C-702079A61776}"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8" name="Content Placeholder 7">
            <a:extLst>
              <a:ext uri="{FF2B5EF4-FFF2-40B4-BE49-F238E27FC236}">
                <a16:creationId xmlns:a16="http://schemas.microsoft.com/office/drawing/2014/main" id="{9D809058-C250-564D-4DF8-E0076D91A2E0}"/>
              </a:ext>
            </a:extLst>
          </p:cNvPr>
          <p:cNvSpPr>
            <a:spLocks noGrp="1"/>
          </p:cNvSpPr>
          <p:nvPr>
            <p:ph idx="1"/>
          </p:nvPr>
        </p:nvSpPr>
        <p:spPr>
          <a:xfrm>
            <a:off x="144280" y="1143000"/>
            <a:ext cx="8855439" cy="4983163"/>
          </a:xfrm>
        </p:spPr>
        <p:txBody>
          <a:bodyPr>
            <a:normAutofit lnSpcReduction="10000"/>
          </a:bodyPr>
          <a:lstStyle/>
          <a:p>
            <a:pPr algn="l"/>
            <a:r>
              <a:rPr lang="en-US" sz="2400" b="1" i="0" dirty="0">
                <a:solidFill>
                  <a:srgbClr val="2B2B2B"/>
                </a:solidFill>
                <a:effectLst/>
                <a:latin typeface="Merriweather" panose="00000500000000000000" pitchFamily="2" charset="0"/>
              </a:rPr>
              <a:t>Always Consider</a:t>
            </a:r>
            <a:endParaRPr lang="en-US" sz="2400" b="0" i="0" dirty="0">
              <a:solidFill>
                <a:srgbClr val="2B2B2B"/>
              </a:solidFill>
              <a:effectLst/>
              <a:latin typeface="Merriweather" panose="00000500000000000000" pitchFamily="2" charset="0"/>
            </a:endParaRPr>
          </a:p>
          <a:p>
            <a:pPr algn="l">
              <a:buFont typeface="Arial" panose="020B0604020202020204" pitchFamily="34" charset="0"/>
              <a:buChar char="•"/>
            </a:pPr>
            <a:r>
              <a:rPr lang="en-US" sz="2400" b="1" i="0" dirty="0">
                <a:solidFill>
                  <a:srgbClr val="2B2B2B"/>
                </a:solidFill>
                <a:effectLst/>
                <a:latin typeface="var(--font-serif)"/>
              </a:rPr>
              <a:t>The What</a:t>
            </a:r>
            <a:r>
              <a:rPr lang="en-US" sz="2400" b="0" i="0" dirty="0">
                <a:solidFill>
                  <a:srgbClr val="2B2B2B"/>
                </a:solidFill>
                <a:effectLst/>
                <a:latin typeface="var(--font-serif)"/>
              </a:rPr>
              <a:t> – The user problem/s you define: E.g., They work too much overtime because of…? Budgeting problems at home?</a:t>
            </a:r>
          </a:p>
          <a:p>
            <a:pPr algn="l">
              <a:buFont typeface="Arial" panose="020B0604020202020204" pitchFamily="34" charset="0"/>
              <a:buChar char="•"/>
            </a:pPr>
            <a:r>
              <a:rPr lang="en-US" sz="2400" b="1" i="0" dirty="0">
                <a:solidFill>
                  <a:srgbClr val="2B2B2B"/>
                </a:solidFill>
                <a:effectLst/>
                <a:latin typeface="var(--font-serif)"/>
              </a:rPr>
              <a:t>The Who</a:t>
            </a:r>
            <a:r>
              <a:rPr lang="en-US" sz="2400" b="0" i="0" dirty="0">
                <a:solidFill>
                  <a:srgbClr val="2B2B2B"/>
                </a:solidFill>
                <a:effectLst/>
                <a:latin typeface="var(--font-serif)"/>
              </a:rPr>
              <a:t> – The users themselves, envisioned through personas. This includes people who play influential roles in the main user’s/persona’s story. You can identify them using </a:t>
            </a:r>
            <a:r>
              <a:rPr lang="en-US" sz="2400" b="0" i="0" u="sng" dirty="0">
                <a:solidFill>
                  <a:srgbClr val="2B2B2B"/>
                </a:solidFill>
                <a:effectLst/>
                <a:latin typeface="var(--font-serif)"/>
                <a:hlinkClick r:id="rId2"/>
              </a:rPr>
              <a:t>customer journey maps</a:t>
            </a:r>
            <a:r>
              <a:rPr lang="en-US" sz="2400" b="0" i="0" dirty="0">
                <a:solidFill>
                  <a:srgbClr val="2B2B2B"/>
                </a:solidFill>
                <a:effectLst/>
                <a:latin typeface="var(--font-serif)"/>
              </a:rPr>
              <a:t>.</a:t>
            </a:r>
          </a:p>
          <a:p>
            <a:pPr algn="l">
              <a:buFont typeface="Arial" panose="020B0604020202020204" pitchFamily="34" charset="0"/>
              <a:buChar char="•"/>
            </a:pPr>
            <a:r>
              <a:rPr lang="en-US" sz="2400" b="1" i="0" dirty="0">
                <a:solidFill>
                  <a:srgbClr val="2B2B2B"/>
                </a:solidFill>
                <a:effectLst/>
                <a:latin typeface="var(--font-serif)"/>
              </a:rPr>
              <a:t>The How</a:t>
            </a:r>
            <a:r>
              <a:rPr lang="en-US" sz="2400" b="0" i="0" dirty="0">
                <a:solidFill>
                  <a:srgbClr val="2B2B2B"/>
                </a:solidFill>
                <a:effectLst/>
                <a:latin typeface="var(--font-serif)"/>
              </a:rPr>
              <a:t> – Your story arc, with a beginning, middle and end. From introducing the player/s at the beginning, you build towards their biggest problems (which many factors can affect) and finish with the happy ending your design delivers.</a:t>
            </a:r>
          </a:p>
          <a:p>
            <a:pPr marL="0" indent="0">
              <a:buNone/>
            </a:pPr>
            <a:br>
              <a:rPr lang="en-US" sz="2400" dirty="0"/>
            </a:br>
            <a:endParaRPr lang="en-US" sz="4000"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2776137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64EB079-3C56-6444-A7AD-40A9C6A240FF}"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15" name="TextBox 14">
            <a:extLst>
              <a:ext uri="{FF2B5EF4-FFF2-40B4-BE49-F238E27FC236}">
                <a16:creationId xmlns:a16="http://schemas.microsoft.com/office/drawing/2014/main" id="{C4D3D3E5-768B-9B95-906B-4EC1D59A8A71}"/>
              </a:ext>
            </a:extLst>
          </p:cNvPr>
          <p:cNvSpPr txBox="1"/>
          <p:nvPr/>
        </p:nvSpPr>
        <p:spPr>
          <a:xfrm>
            <a:off x="127363" y="1183600"/>
            <a:ext cx="8991600" cy="5355312"/>
          </a:xfrm>
          <a:prstGeom prst="rect">
            <a:avLst/>
          </a:prstGeom>
          <a:noFill/>
        </p:spPr>
        <p:txBody>
          <a:bodyPr wrap="square">
            <a:spAutoFit/>
          </a:bodyPr>
          <a:lstStyle/>
          <a:p>
            <a:pPr algn="just" rtl="0" fontAlgn="base"/>
            <a:r>
              <a:rPr lang="en-US" b="1" i="0" u="none" strike="noStrike" dirty="0">
                <a:solidFill>
                  <a:srgbClr val="3B3D42"/>
                </a:solidFill>
                <a:effectLst/>
                <a:latin typeface="Times New Roman" panose="02020603050405020304" pitchFamily="18" charset="0"/>
                <a:cs typeface="Times New Roman" panose="02020603050405020304" pitchFamily="18" charset="0"/>
              </a:rPr>
              <a:t>Strategic Storytelling can elevate influence</a:t>
            </a:r>
            <a:r>
              <a:rPr lang="en-US" b="0" i="0" u="none" strike="noStrike" dirty="0">
                <a:solidFill>
                  <a:srgbClr val="3B3D42"/>
                </a:solidFill>
                <a:effectLst/>
                <a:latin typeface="Times New Roman" panose="02020603050405020304" pitchFamily="18" charset="0"/>
                <a:cs typeface="Times New Roman" panose="02020603050405020304" pitchFamily="18" charset="0"/>
              </a:rPr>
              <a:t> as a designer and inspire action in an organization. It allows enhanced collaboration with stakeholders, build influence, and change attitudes and behaviors. How can a well crafted story help:</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1" i="0" u="none" strike="noStrike" dirty="0">
                <a:solidFill>
                  <a:srgbClr val="3B3D42"/>
                </a:solidFill>
                <a:effectLst/>
                <a:latin typeface="Times New Roman" panose="02020603050405020304" pitchFamily="18" charset="0"/>
                <a:cs typeface="Times New Roman" panose="02020603050405020304" pitchFamily="18" charset="0"/>
              </a:rPr>
              <a:t>Thought Leadership</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3B3D42"/>
                </a:solidFill>
                <a:effectLst/>
                <a:latin typeface="Times New Roman" panose="02020603050405020304" pitchFamily="18" charset="0"/>
                <a:cs typeface="Times New Roman" panose="02020603050405020304" pitchFamily="18" charset="0"/>
              </a:rPr>
              <a:t>Highlight the conflict that was resolved. Integrate the key data points or the reasons why the approach works into a larger narrative to make those reasons stand out and the data points more memorable.</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1" i="0" u="none" strike="noStrike" dirty="0">
                <a:solidFill>
                  <a:srgbClr val="3B3D42"/>
                </a:solidFill>
                <a:effectLst/>
                <a:latin typeface="Times New Roman" panose="02020603050405020304" pitchFamily="18" charset="0"/>
                <a:cs typeface="Times New Roman" panose="02020603050405020304" pitchFamily="18" charset="0"/>
              </a:rPr>
              <a:t>Performance Reviews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3B3D42"/>
                </a:solidFill>
                <a:effectLst/>
                <a:latin typeface="Times New Roman" panose="02020603050405020304" pitchFamily="18" charset="0"/>
                <a:cs typeface="Times New Roman" panose="02020603050405020304" pitchFamily="18" charset="0"/>
              </a:rPr>
              <a:t>Showcase the </a:t>
            </a:r>
            <a:r>
              <a:rPr lang="en-US" b="0" i="1" u="none" strike="noStrike" dirty="0">
                <a:solidFill>
                  <a:srgbClr val="3B3D42"/>
                </a:solidFill>
                <a:effectLst/>
                <a:latin typeface="Times New Roman" panose="02020603050405020304" pitchFamily="18" charset="0"/>
                <a:cs typeface="Times New Roman" panose="02020603050405020304" pitchFamily="18" charset="0"/>
              </a:rPr>
              <a:t>impact</a:t>
            </a:r>
            <a:r>
              <a:rPr lang="en-US" b="0" i="0" u="none" strike="noStrike" dirty="0">
                <a:solidFill>
                  <a:srgbClr val="3B3D42"/>
                </a:solidFill>
                <a:effectLst/>
                <a:latin typeface="Times New Roman" panose="02020603050405020304" pitchFamily="18" charset="0"/>
                <a:cs typeface="Times New Roman" panose="02020603050405020304" pitchFamily="18" charset="0"/>
              </a:rPr>
              <a:t>  through a concise, powerful story. It helps in getting valuable feedback  and also detail of the challenges you overcame helps in solution designing making a difference for users—and maybe even the business at large.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1" i="0" u="none" strike="noStrike" dirty="0">
                <a:solidFill>
                  <a:srgbClr val="3B3D42"/>
                </a:solidFill>
                <a:effectLst/>
                <a:latin typeface="Times New Roman" panose="02020603050405020304" pitchFamily="18" charset="0"/>
                <a:cs typeface="Times New Roman" panose="02020603050405020304" pitchFamily="18" charset="0"/>
              </a:rPr>
              <a:t>Research Readouts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3B3D42"/>
                </a:solidFill>
                <a:effectLst/>
                <a:latin typeface="Times New Roman" panose="02020603050405020304" pitchFamily="18" charset="0"/>
                <a:cs typeface="Times New Roman" panose="02020603050405020304" pitchFamily="18" charset="0"/>
              </a:rPr>
              <a:t>Make one user the protagonist of your story—walking your colleagues through particular challenges they face and why those challenges are relevant. Storytelling can illuminate research insights and user testing results in new ways, helping as you ideate on how to implement user feedback or work to align various stakeholders.  </a:t>
            </a:r>
            <a:r>
              <a:rPr lang="en-US" b="1" i="0" u="none" strike="noStrike" dirty="0">
                <a:solidFill>
                  <a:srgbClr val="3B3D42"/>
                </a:solidFill>
                <a:effectLst/>
                <a:latin typeface="Times New Roman" panose="02020603050405020304" pitchFamily="18" charset="0"/>
                <a:cs typeface="Times New Roman" panose="02020603050405020304" pitchFamily="18" charset="0"/>
              </a:rPr>
              <a:t> </a:t>
            </a:r>
            <a:r>
              <a:rPr lang="en-US" b="0" i="0" dirty="0">
                <a:solidFill>
                  <a:srgbClr val="000000"/>
                </a:solidFill>
                <a:effectLst/>
                <a:latin typeface="Times New Roman" panose="02020603050405020304" pitchFamily="18" charset="0"/>
                <a:cs typeface="Times New Roman" panose="02020603050405020304" pitchFamily="18" charset="0"/>
              </a:rPr>
              <a:t>​</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6722256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4C5DB66-0B0E-2343-8263-5633026844C6}"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Personas mapping with storytelling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10" name="TextBox 9">
            <a:extLst>
              <a:ext uri="{FF2B5EF4-FFF2-40B4-BE49-F238E27FC236}">
                <a16:creationId xmlns:a16="http://schemas.microsoft.com/office/drawing/2014/main" id="{6302D9B6-A171-AD6C-B114-1420143BFF70}"/>
              </a:ext>
            </a:extLst>
          </p:cNvPr>
          <p:cNvSpPr txBox="1"/>
          <p:nvPr/>
        </p:nvSpPr>
        <p:spPr>
          <a:xfrm>
            <a:off x="160020" y="1143000"/>
            <a:ext cx="8831580" cy="5632311"/>
          </a:xfrm>
          <a:prstGeom prst="rect">
            <a:avLst/>
          </a:prstGeom>
          <a:noFill/>
        </p:spPr>
        <p:txBody>
          <a:bodyPr wrap="square">
            <a:spAutoFit/>
          </a:bodyPr>
          <a:lstStyle/>
          <a:p>
            <a:pPr algn="just" rtl="0" fontAlgn="base"/>
            <a:r>
              <a:rPr lang="en-US" sz="2000" b="1" i="0" u="none" strike="noStrike" dirty="0">
                <a:solidFill>
                  <a:srgbClr val="3B3D42"/>
                </a:solidFill>
                <a:effectLst/>
                <a:latin typeface="Times New Roman" panose="02020603050405020304" pitchFamily="18" charset="0"/>
                <a:cs typeface="Times New Roman" panose="02020603050405020304" pitchFamily="18" charset="0"/>
              </a:rPr>
              <a:t>Future Vision</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3B3D42"/>
                </a:solidFill>
                <a:effectLst/>
                <a:latin typeface="Times New Roman" panose="02020603050405020304" pitchFamily="18" charset="0"/>
                <a:cs typeface="Times New Roman" panose="02020603050405020304" pitchFamily="18" charset="0"/>
              </a:rPr>
              <a:t>Create a character based on a persona to explain your vision. Consider the example of a busy, stressed-out parent who doesn’t have time for household chores. In the future vision, this parent is thriving, healthy, happy and able to spend quality time with their kids. That’s a powerful image that makes the case for your product: an app that lets users schedule household service providers.</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1" i="0" u="none" strike="noStrike" dirty="0">
                <a:solidFill>
                  <a:srgbClr val="3B3D42"/>
                </a:solidFill>
                <a:effectLst/>
                <a:latin typeface="Times New Roman" panose="02020603050405020304" pitchFamily="18" charset="0"/>
                <a:cs typeface="Times New Roman" panose="02020603050405020304" pitchFamily="18" charset="0"/>
              </a:rPr>
              <a:t>Design Value</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3B3D42"/>
                </a:solidFill>
                <a:effectLst/>
                <a:latin typeface="Times New Roman" panose="02020603050405020304" pitchFamily="18" charset="0"/>
                <a:cs typeface="Times New Roman" panose="02020603050405020304" pitchFamily="18" charset="0"/>
              </a:rPr>
              <a:t>Share the story of how a particular user’s experience has improved because of a design change. What attribute to the impact of design—and a powerful way to explain why users love a new feature.</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1" i="0" u="none" strike="noStrike" dirty="0">
                <a:solidFill>
                  <a:srgbClr val="3B3D42"/>
                </a:solidFill>
                <a:effectLst/>
                <a:latin typeface="Times New Roman" panose="02020603050405020304" pitchFamily="18" charset="0"/>
                <a:cs typeface="Times New Roman" panose="02020603050405020304" pitchFamily="18" charset="0"/>
              </a:rPr>
              <a:t>Project review </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3B3D42"/>
                </a:solidFill>
                <a:effectLst/>
                <a:latin typeface="Times New Roman" panose="02020603050405020304" pitchFamily="18" charset="0"/>
                <a:cs typeface="Times New Roman" panose="02020603050405020304" pitchFamily="18" charset="0"/>
              </a:rPr>
              <a:t>Craft a story about what your team accomplished at the close of a design project. Share how a persona’s goals were accomplished thanks to the work you did. Assessing the final results with stakeholders and gaining the feedback you need to move forward will be  effective.</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216510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B6F15528-21DE-4FAA-801E-634DDDAF4B2B}" type="slidenum">
              <a:rPr lang="en-US" smtClean="0"/>
              <a:pPr/>
              <a:t>3</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Branch wise application</a:t>
            </a:r>
          </a:p>
        </p:txBody>
      </p:sp>
      <p:sp>
        <p:nvSpPr>
          <p:cNvPr id="11" name="Footer Placeholder 12"/>
          <p:cNvSpPr>
            <a:spLocks noGrp="1"/>
          </p:cNvSpPr>
          <p:nvPr>
            <p:ph type="ftr" sz="quarter" idx="11"/>
          </p:nvPr>
        </p:nvSpPr>
        <p:spPr>
          <a:xfrm>
            <a:off x="2057400" y="6248400"/>
            <a:ext cx="5867400" cy="365125"/>
          </a:xfrm>
        </p:spPr>
        <p:txBody>
          <a:bodyPr/>
          <a:lstStyle/>
          <a:p>
            <a:r>
              <a:rPr lang="fi-FI"/>
              <a:t>Ms. Barkha Bhardwaj          DT-II                Unit 3</a:t>
            </a:r>
            <a:endParaRPr lang="en-US" dirty="0"/>
          </a:p>
        </p:txBody>
      </p:sp>
      <p:sp>
        <p:nvSpPr>
          <p:cNvPr id="10" name="Date Placeholder 9"/>
          <p:cNvSpPr>
            <a:spLocks noGrp="1"/>
          </p:cNvSpPr>
          <p:nvPr>
            <p:ph type="dt" sz="half" idx="10"/>
          </p:nvPr>
        </p:nvSpPr>
        <p:spPr/>
        <p:txBody>
          <a:bodyPr/>
          <a:lstStyle/>
          <a:p>
            <a:fld id="{49920735-A56E-FC4A-BFA5-5B0BAAB74E39}" type="datetime1">
              <a:rPr lang="en-IN" smtClean="0"/>
              <a:t>05-01-2025</a:t>
            </a:fld>
            <a:endParaRPr lang="en-US"/>
          </a:p>
        </p:txBody>
      </p:sp>
      <p:sp>
        <p:nvSpPr>
          <p:cNvPr id="2" name="TextBox 1">
            <a:extLst>
              <a:ext uri="{FF2B5EF4-FFF2-40B4-BE49-F238E27FC236}">
                <a16:creationId xmlns:a16="http://schemas.microsoft.com/office/drawing/2014/main" id="{43A19364-F47B-2AE2-445B-75CD3FE244A6}"/>
              </a:ext>
            </a:extLst>
          </p:cNvPr>
          <p:cNvSpPr txBox="1"/>
          <p:nvPr/>
        </p:nvSpPr>
        <p:spPr>
          <a:xfrm>
            <a:off x="887186" y="968829"/>
            <a:ext cx="7396841"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just">
              <a:buFont typeface="Arial"/>
              <a:buChar char="•"/>
            </a:pPr>
            <a:r>
              <a:rPr lang="en-US" sz="2000" dirty="0">
                <a:latin typeface="Times New Roman"/>
                <a:cs typeface="Times New Roman"/>
              </a:rPr>
              <a:t>Design thinking helps in businesses by optimizing the process of product creation, marketing, and renewal of contracts.</a:t>
            </a:r>
          </a:p>
          <a:p>
            <a:pPr marL="342900" indent="-342900" algn="just">
              <a:buFont typeface="Arial"/>
              <a:buChar char="•"/>
            </a:pPr>
            <a:endParaRPr lang="en-US" sz="2000" dirty="0">
              <a:latin typeface="Times New Roman"/>
              <a:ea typeface="+mn-lt"/>
              <a:cs typeface="Times New Roman"/>
            </a:endParaRPr>
          </a:p>
          <a:p>
            <a:pPr marL="342900" indent="-342900" algn="just">
              <a:buFont typeface="Arial"/>
              <a:buChar char="•"/>
            </a:pPr>
            <a:r>
              <a:rPr lang="en-US" sz="2000" dirty="0">
                <a:latin typeface="Times New Roman"/>
                <a:ea typeface="+mn-lt"/>
                <a:cs typeface="+mn-lt"/>
              </a:rPr>
              <a:t>The education sector can make the best use of design thinking by taking feedback from students on their requirements, goals and challenges they are facing in the classroom. </a:t>
            </a:r>
          </a:p>
          <a:p>
            <a:pPr marL="342900" indent="-342900" algn="just">
              <a:buFont typeface="Arial"/>
              <a:buChar char="•"/>
            </a:pPr>
            <a:endParaRPr lang="en-US" sz="2000" dirty="0">
              <a:latin typeface="Times New Roman"/>
              <a:cs typeface="Calibri"/>
            </a:endParaRPr>
          </a:p>
          <a:p>
            <a:pPr marL="342900" indent="-342900" algn="just">
              <a:buFont typeface="Arial"/>
              <a:buChar char="•"/>
            </a:pPr>
            <a:r>
              <a:rPr lang="en-US" sz="2000" dirty="0">
                <a:latin typeface="Times New Roman"/>
                <a:ea typeface="+mn-lt"/>
                <a:cs typeface="+mn-lt"/>
              </a:rPr>
              <a:t>The IT industry makes a lot of products that require trials and proof of concepts. The industry needs to empathize with its users and not simply deploy technologies.</a:t>
            </a:r>
          </a:p>
          <a:p>
            <a:pPr marL="342900" indent="-342900" algn="just">
              <a:buFont typeface="Arial"/>
              <a:buChar char="•"/>
            </a:pPr>
            <a:endParaRPr lang="en-US" sz="2000" dirty="0">
              <a:latin typeface="Times New Roman"/>
              <a:cs typeface="Calibri"/>
            </a:endParaRPr>
          </a:p>
          <a:p>
            <a:pPr marL="342900" indent="-342900" algn="just">
              <a:buFont typeface="Arial"/>
              <a:buChar char="•"/>
            </a:pPr>
            <a:r>
              <a:rPr lang="en-US" sz="2000" dirty="0">
                <a:latin typeface="Times New Roman"/>
                <a:ea typeface="+mn-lt"/>
                <a:cs typeface="+mn-lt"/>
              </a:rPr>
              <a:t>Design thinking helps in healthcare as well. Experts worldwide are concerned about how to bring quality healthcare to people at low cost.</a:t>
            </a:r>
            <a:endParaRPr lang="en-US" sz="2000">
              <a:latin typeface="Times New Roman"/>
              <a:cs typeface="Calibri"/>
            </a:endParaRPr>
          </a:p>
        </p:txBody>
      </p:sp>
      <p:pic>
        <p:nvPicPr>
          <p:cNvPr id="12" name="Picture 11"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0813625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546D212-9F80-0149-AF19-5F85BD4FA5E8}"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Ways to engage audience​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10" name="TextBox 9">
            <a:extLst>
              <a:ext uri="{FF2B5EF4-FFF2-40B4-BE49-F238E27FC236}">
                <a16:creationId xmlns:a16="http://schemas.microsoft.com/office/drawing/2014/main" id="{6EE7CEE0-9445-CE1A-09FA-A19E37661C32}"/>
              </a:ext>
            </a:extLst>
          </p:cNvPr>
          <p:cNvSpPr txBox="1"/>
          <p:nvPr/>
        </p:nvSpPr>
        <p:spPr>
          <a:xfrm>
            <a:off x="83820" y="1353129"/>
            <a:ext cx="8976360" cy="4401205"/>
          </a:xfrm>
          <a:prstGeom prst="rect">
            <a:avLst/>
          </a:prstGeom>
          <a:noFill/>
        </p:spPr>
        <p:txBody>
          <a:bodyPr wrap="square">
            <a:spAutoFit/>
          </a:bodyPr>
          <a:lstStyle/>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1" u="none" strike="noStrike" dirty="0">
                <a:solidFill>
                  <a:srgbClr val="000000"/>
                </a:solidFill>
                <a:effectLst/>
                <a:latin typeface="Times New Roman" panose="02020603050405020304" pitchFamily="18" charset="0"/>
                <a:cs typeface="Times New Roman" panose="02020603050405020304" pitchFamily="18" charset="0"/>
              </a:rPr>
              <a:t>1. </a:t>
            </a:r>
            <a:r>
              <a:rPr lang="en-US" sz="2000" b="1" i="1" u="none" strike="noStrike" dirty="0">
                <a:solidFill>
                  <a:srgbClr val="000000"/>
                </a:solidFill>
                <a:effectLst/>
                <a:latin typeface="Times New Roman" panose="02020603050405020304" pitchFamily="18" charset="0"/>
                <a:cs typeface="Times New Roman" panose="02020603050405020304" pitchFamily="18" charset="0"/>
              </a:rPr>
              <a:t>Benefit the other</a:t>
            </a:r>
            <a:r>
              <a:rPr lang="en-US" sz="2000" b="1"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000000"/>
                </a:solidFill>
                <a:effectLst/>
                <a:latin typeface="Times New Roman" panose="02020603050405020304" pitchFamily="18" charset="0"/>
                <a:cs typeface="Times New Roman" panose="02020603050405020304" pitchFamily="18" charset="0"/>
              </a:rPr>
              <a:t>Be a great brand evangelist. “Evangelism comes from a Greek word meaning bringing the good news. The crux of evangelism is the benefit of the other person.” Unlike other forms of sales, evangelism is focused on helping others.</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1" i="1" u="none" strike="noStrike" dirty="0">
                <a:solidFill>
                  <a:srgbClr val="000000"/>
                </a:solidFill>
                <a:effectLst/>
                <a:latin typeface="Times New Roman" panose="02020603050405020304" pitchFamily="18" charset="0"/>
                <a:cs typeface="Times New Roman" panose="02020603050405020304" pitchFamily="18" charset="0"/>
              </a:rPr>
              <a:t>2. Focus on differentiation &amp; value</a:t>
            </a:r>
            <a:r>
              <a:rPr lang="en-US" sz="2000" b="1"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000000"/>
                </a:solidFill>
                <a:effectLst/>
                <a:latin typeface="Times New Roman" panose="02020603050405020304" pitchFamily="18" charset="0"/>
                <a:cs typeface="Times New Roman" panose="02020603050405020304" pitchFamily="18" charset="0"/>
              </a:rPr>
              <a:t>Use a 2x2 matrix to find what to work on. The vertical axis measures differentiation or uniqueness, while the horizontal axis represents value. Focus on things in the upper right-hand corner of the matrix—both unique and valuable. For example, the iPod was successful because it was the only device with an easy-to-use interface, and it could also deliver a wide selection of music legally and inexpensively.</a:t>
            </a:r>
            <a:r>
              <a:rPr lang="en-US" sz="2000" b="0" i="0" dirty="0">
                <a:solidFill>
                  <a:srgbClr val="000000"/>
                </a:solidFill>
                <a:effectLst/>
                <a:latin typeface="Times New Roman" panose="02020603050405020304" pitchFamily="18" charset="0"/>
                <a:cs typeface="Times New Roman" panose="02020603050405020304" pitchFamily="18" charset="0"/>
              </a:rPr>
              <a:t>​</a:t>
            </a:r>
            <a:br>
              <a:rPr lang="en-US" sz="2000" b="0" i="0" dirty="0">
                <a:solidFill>
                  <a:srgbClr val="000000"/>
                </a:solidFill>
                <a:effectLst/>
                <a:latin typeface="Times New Roman" panose="02020603050405020304" pitchFamily="18" charset="0"/>
                <a:cs typeface="Times New Roman" panose="02020603050405020304" pitchFamily="18" charset="0"/>
              </a:rPr>
            </a:br>
            <a:r>
              <a:rPr lang="en-US" sz="2000" b="0" i="0" u="none" strike="noStrike" dirty="0">
                <a:solidFill>
                  <a:srgbClr val="000000"/>
                </a:solidFill>
                <a:effectLst/>
                <a:latin typeface="Times New Roman" panose="02020603050405020304" pitchFamily="18" charset="0"/>
                <a:cs typeface="Times New Roman" panose="02020603050405020304" pitchFamily="18" charset="0"/>
              </a:rPr>
              <a:t>This framework not only applies to products and services but also how you consider your own value and personal brand. </a:t>
            </a:r>
            <a:r>
              <a:rPr lang="en-US" sz="2000" b="0" i="0" dirty="0">
                <a:solidFill>
                  <a:srgbClr val="000000"/>
                </a:solidFill>
                <a:effectLst/>
                <a:latin typeface="Times New Roman" panose="02020603050405020304" pitchFamily="18" charset="0"/>
                <a:cs typeface="Times New Roman" panose="02020603050405020304" pitchFamily="18" charset="0"/>
              </a:rPr>
              <a:t>​</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9973090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4C95C7F-5564-5544-8BE9-3B9A5F09CFCC}"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Ways to engage audience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10" name="TextBox 9">
            <a:extLst>
              <a:ext uri="{FF2B5EF4-FFF2-40B4-BE49-F238E27FC236}">
                <a16:creationId xmlns:a16="http://schemas.microsoft.com/office/drawing/2014/main" id="{166A0388-FFA0-8AFC-796B-41F9F7BDBF95}"/>
              </a:ext>
            </a:extLst>
          </p:cNvPr>
          <p:cNvSpPr txBox="1"/>
          <p:nvPr/>
        </p:nvSpPr>
        <p:spPr>
          <a:xfrm>
            <a:off x="105591" y="1210518"/>
            <a:ext cx="9060180" cy="5078313"/>
          </a:xfrm>
          <a:prstGeom prst="rect">
            <a:avLst/>
          </a:prstGeom>
          <a:noFill/>
        </p:spPr>
        <p:txBody>
          <a:bodyPr wrap="square">
            <a:spAutoFit/>
          </a:bodyPr>
          <a:lstStyle/>
          <a:p>
            <a:pPr algn="l" rtl="0" fontAlgn="base"/>
            <a:r>
              <a:rPr lang="en-US" b="1" i="1" u="none" strike="noStrike" dirty="0">
                <a:solidFill>
                  <a:srgbClr val="000000"/>
                </a:solidFill>
                <a:effectLst/>
                <a:latin typeface="Calibri" panose="020F0502020204030204" pitchFamily="34" charset="0"/>
              </a:rPr>
              <a:t>3. Build trust</a:t>
            </a:r>
            <a:r>
              <a:rPr lang="en-US" b="1" i="0" dirty="0">
                <a:solidFill>
                  <a:srgbClr val="000000"/>
                </a:solidFill>
                <a:effectLst/>
                <a:latin typeface="Calibri" panose="020F0502020204030204" pitchFamily="34" charset="0"/>
              </a:rPr>
              <a:t>​</a:t>
            </a:r>
            <a:endParaRPr lang="en-US" b="1" i="0" dirty="0">
              <a:solidFill>
                <a:srgbClr val="000000"/>
              </a:solidFill>
              <a:effectLst/>
              <a:latin typeface="Segoe UI" panose="020B0502040204020203" pitchFamily="34" charset="0"/>
            </a:endParaRPr>
          </a:p>
          <a:p>
            <a:pPr algn="l" rtl="0" fontAlgn="base"/>
            <a:r>
              <a:rPr lang="en-US" b="0" i="0" u="none" strike="noStrike" dirty="0">
                <a:solidFill>
                  <a:srgbClr val="000000"/>
                </a:solidFill>
                <a:effectLst/>
                <a:latin typeface="Calibri" panose="020F0502020204030204" pitchFamily="34" charset="0"/>
              </a:rPr>
              <a:t>To gain trust, it should go both ways. Take example of Zappos, which offers free shipping both ways, a policy that could have easily been abused. However, the company trusted their customers by default, which encouraged them to order shoes online. This mutual trust ultimately created the foundation for Zappos’ success.</a:t>
            </a:r>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1" i="1" u="none" strike="noStrike" dirty="0">
                <a:solidFill>
                  <a:srgbClr val="000000"/>
                </a:solidFill>
                <a:effectLst/>
                <a:latin typeface="Calibri" panose="020F0502020204030204" pitchFamily="34" charset="0"/>
              </a:rPr>
              <a:t>4. Back up your recommendations with story</a:t>
            </a:r>
            <a:r>
              <a:rPr lang="en-US" b="1" i="0" dirty="0">
                <a:solidFill>
                  <a:srgbClr val="000000"/>
                </a:solidFill>
                <a:effectLst/>
                <a:latin typeface="Calibri" panose="020F0502020204030204" pitchFamily="34" charset="0"/>
              </a:rPr>
              <a:t>​</a:t>
            </a:r>
            <a:endParaRPr lang="en-US" b="1" i="0" dirty="0">
              <a:solidFill>
                <a:srgbClr val="000000"/>
              </a:solidFill>
              <a:effectLst/>
              <a:latin typeface="Segoe UI" panose="020B0502040204020203" pitchFamily="34" charset="0"/>
            </a:endParaRPr>
          </a:p>
          <a:p>
            <a:pPr algn="l" rtl="0" fontAlgn="base"/>
            <a:r>
              <a:rPr lang="en-US" b="0" i="0" u="none" strike="noStrike" dirty="0">
                <a:solidFill>
                  <a:srgbClr val="000000"/>
                </a:solidFill>
                <a:effectLst/>
                <a:latin typeface="Calibri" panose="020F0502020204030204" pitchFamily="34" charset="0"/>
              </a:rPr>
              <a:t>Stories are powerful tool as they are memorable, stories are relatable, stories break the ice. </a:t>
            </a:r>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1" i="0" u="none" strike="noStrike" dirty="0">
                <a:solidFill>
                  <a:srgbClr val="000000"/>
                </a:solidFill>
                <a:effectLst/>
                <a:latin typeface="Calibri" panose="020F0502020204030204" pitchFamily="34" charset="0"/>
              </a:rPr>
              <a:t>The Opposite Test</a:t>
            </a:r>
            <a:r>
              <a:rPr lang="en-US" b="0" i="0" u="none" strike="noStrike" dirty="0">
                <a:solidFill>
                  <a:srgbClr val="000000"/>
                </a:solidFill>
                <a:effectLst/>
                <a:latin typeface="Calibri" panose="020F0502020204030204" pitchFamily="34" charset="0"/>
              </a:rPr>
              <a:t>: Listen to your competitors and how they describe their product. Then, use adjectives and descriptions that are the opposite of what they’re saying. </a:t>
            </a:r>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1" i="0" u="none" strike="noStrike" dirty="0">
                <a:solidFill>
                  <a:srgbClr val="000000"/>
                </a:solidFill>
                <a:effectLst/>
                <a:latin typeface="Calibri" panose="020F0502020204030204" pitchFamily="34" charset="0"/>
              </a:rPr>
              <a:t>The Elevator Pitch:</a:t>
            </a:r>
            <a:r>
              <a:rPr lang="en-US" b="0" i="0" u="none" strike="noStrike" dirty="0">
                <a:solidFill>
                  <a:srgbClr val="000000"/>
                </a:solidFill>
                <a:effectLst/>
                <a:latin typeface="Calibri" panose="020F0502020204030204" pitchFamily="34" charset="0"/>
              </a:rPr>
              <a:t> It’s important to be brief. You should be able to explain anything in 30 seconds. </a:t>
            </a:r>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algn="l" rtl="0" fontAlgn="base"/>
            <a:r>
              <a:rPr lang="en-US" b="0" i="0" u="none" strike="noStrike" dirty="0">
                <a:solidFill>
                  <a:srgbClr val="000000"/>
                </a:solidFill>
                <a:effectLst/>
                <a:latin typeface="Calibri" panose="020F0502020204030204" pitchFamily="34" charset="0"/>
              </a:rPr>
              <a:t>By mastering these skills, you’ll be able to get closer to changing hearts and minds. But don’t feel discouraged if you don’t get it right the first time. Failure is a better teacher than success. </a:t>
            </a:r>
            <a:endParaRPr lang="en-US" b="0" i="0" dirty="0">
              <a:solidFill>
                <a:srgbClr val="000000"/>
              </a:solidFill>
              <a:effectLst/>
              <a:latin typeface="Segoe UI" panose="020B0502040204020203" pitchFamily="34"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3946927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80B2310-6D35-054A-BD44-241B0CC05C83}"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Successful Campaigns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11" name="TextBox 10">
            <a:extLst>
              <a:ext uri="{FF2B5EF4-FFF2-40B4-BE49-F238E27FC236}">
                <a16:creationId xmlns:a16="http://schemas.microsoft.com/office/drawing/2014/main" id="{F9C4F2F8-94D5-6159-A346-C210DDF24F10}"/>
              </a:ext>
            </a:extLst>
          </p:cNvPr>
          <p:cNvSpPr txBox="1"/>
          <p:nvPr/>
        </p:nvSpPr>
        <p:spPr>
          <a:xfrm>
            <a:off x="127907" y="1288923"/>
            <a:ext cx="5396593" cy="4801314"/>
          </a:xfrm>
          <a:prstGeom prst="rect">
            <a:avLst/>
          </a:prstGeom>
          <a:noFill/>
        </p:spPr>
        <p:txBody>
          <a:bodyPr wrap="square">
            <a:spAutoFit/>
          </a:bodyPr>
          <a:lstStyle/>
          <a:p>
            <a:pPr algn="just" rtl="0" fontAlgn="base"/>
            <a:r>
              <a:rPr lang="en-US" b="0" i="0" u="none" strike="noStrike" dirty="0">
                <a:solidFill>
                  <a:srgbClr val="555555"/>
                </a:solidFill>
                <a:effectLst/>
                <a:latin typeface="Times New Roman" panose="02020603050405020304" pitchFamily="18" charset="0"/>
                <a:cs typeface="Times New Roman" panose="02020603050405020304" pitchFamily="18" charset="0"/>
              </a:rPr>
              <a:t>Some of the campaigns are determined by the growth of the brand as well and the social media success after the advertising campaign.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555555"/>
                </a:solidFill>
                <a:effectLst/>
                <a:latin typeface="Times New Roman" panose="02020603050405020304" pitchFamily="18" charset="0"/>
                <a:cs typeface="Times New Roman" panose="02020603050405020304" pitchFamily="18" charset="0"/>
              </a:rPr>
              <a:t>Example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1" i="0" u="none" strike="noStrike" dirty="0">
                <a:solidFill>
                  <a:srgbClr val="555555"/>
                </a:solidFill>
                <a:effectLst/>
                <a:latin typeface="Times New Roman" panose="02020603050405020304" pitchFamily="18" charset="0"/>
                <a:cs typeface="Times New Roman" panose="02020603050405020304" pitchFamily="18" charset="0"/>
              </a:rPr>
              <a:t>1. Volkswagen: Think Small </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555555"/>
                </a:solidFill>
                <a:effectLst/>
                <a:latin typeface="Times New Roman" panose="02020603050405020304" pitchFamily="18" charset="0"/>
                <a:cs typeface="Times New Roman" panose="02020603050405020304" pitchFamily="18" charset="0"/>
              </a:rPr>
              <a:t>The Volkswagen “Think Small” campaign was created in 1960 by a well-known advertising group Doyle Dane &amp; </a:t>
            </a:r>
            <a:r>
              <a:rPr lang="en-US" b="0" i="0" u="none" strike="noStrike" dirty="0" err="1">
                <a:solidFill>
                  <a:srgbClr val="555555"/>
                </a:solidFill>
                <a:effectLst/>
                <a:latin typeface="Times New Roman" panose="02020603050405020304" pitchFamily="18" charset="0"/>
                <a:cs typeface="Times New Roman" panose="02020603050405020304" pitchFamily="18" charset="0"/>
              </a:rPr>
              <a:t>Bernbach</a:t>
            </a:r>
            <a:r>
              <a:rPr lang="en-US" b="0" i="0" u="none" strike="noStrike" dirty="0">
                <a:solidFill>
                  <a:srgbClr val="555555"/>
                </a:solidFill>
                <a:effectLst/>
                <a:latin typeface="Times New Roman" panose="02020603050405020304" pitchFamily="18" charset="0"/>
                <a:cs typeface="Times New Roman" panose="02020603050405020304" pitchFamily="18" charset="0"/>
              </a:rPr>
              <a:t>.</a:t>
            </a:r>
            <a:r>
              <a:rPr lang="en-US"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b="0" i="0" u="none" strike="noStrike" dirty="0">
                <a:solidFill>
                  <a:srgbClr val="555555"/>
                </a:solidFill>
                <a:effectLst/>
                <a:latin typeface="Times New Roman" panose="02020603050405020304" pitchFamily="18" charset="0"/>
                <a:cs typeface="Times New Roman" panose="02020603050405020304" pitchFamily="18" charset="0"/>
              </a:rPr>
              <a:t>What the group set out to do was to answer one question – how to change people’s perceptions about a product. American always liked to buy big and 15 years after WWII they were still not buying small German cars. The thing about Volkswagen is that they never tried to be something there weren’t which is what people still today love about the brand - truth about a product.</a:t>
            </a:r>
            <a:r>
              <a:rPr lang="en-US" b="0" i="0" dirty="0">
                <a:solidFill>
                  <a:srgbClr val="000000"/>
                </a:solidFill>
                <a:effectLst/>
                <a:latin typeface="Times New Roman" panose="02020603050405020304" pitchFamily="18" charset="0"/>
                <a:cs typeface="Times New Roman" panose="02020603050405020304" pitchFamily="18" charset="0"/>
              </a:rPr>
              <a:t>​</a:t>
            </a:r>
          </a:p>
        </p:txBody>
      </p:sp>
      <p:pic>
        <p:nvPicPr>
          <p:cNvPr id="3074" name="Picture 2">
            <a:extLst>
              <a:ext uri="{FF2B5EF4-FFF2-40B4-BE49-F238E27FC236}">
                <a16:creationId xmlns:a16="http://schemas.microsoft.com/office/drawing/2014/main" id="{FDD5BDE6-3019-DE31-8B0C-38C8E11957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1199" y="1928448"/>
            <a:ext cx="3224893" cy="215412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3338358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2544E71-98F2-3D4F-989C-448CF98ACC3D}"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Successful Campaigns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sp>
        <p:nvSpPr>
          <p:cNvPr id="8" name="TextBox 7">
            <a:extLst>
              <a:ext uri="{FF2B5EF4-FFF2-40B4-BE49-F238E27FC236}">
                <a16:creationId xmlns:a16="http://schemas.microsoft.com/office/drawing/2014/main" id="{C3FBA3E8-DB57-E0A7-53C2-4617EF459ED3}"/>
              </a:ext>
            </a:extLst>
          </p:cNvPr>
          <p:cNvSpPr txBox="1"/>
          <p:nvPr/>
        </p:nvSpPr>
        <p:spPr>
          <a:xfrm>
            <a:off x="116477" y="1861313"/>
            <a:ext cx="4599214" cy="3170099"/>
          </a:xfrm>
          <a:prstGeom prst="rect">
            <a:avLst/>
          </a:prstGeom>
          <a:noFill/>
        </p:spPr>
        <p:txBody>
          <a:bodyPr wrap="square">
            <a:spAutoFit/>
          </a:bodyPr>
          <a:lstStyle/>
          <a:p>
            <a:pPr algn="just" rtl="0" fontAlgn="base"/>
            <a:r>
              <a:rPr lang="en-US" sz="2000" b="1" i="0" u="none" strike="noStrike" dirty="0">
                <a:solidFill>
                  <a:srgbClr val="555555"/>
                </a:solidFill>
                <a:effectLst/>
                <a:latin typeface="Times New Roman" panose="02020603050405020304" pitchFamily="18" charset="0"/>
                <a:cs typeface="Times New Roman" panose="02020603050405020304" pitchFamily="18" charset="0"/>
              </a:rPr>
              <a:t>Dove: Real Beauty</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555555"/>
                </a:solidFill>
                <a:effectLst/>
                <a:latin typeface="Times New Roman" panose="02020603050405020304" pitchFamily="18" charset="0"/>
                <a:cs typeface="Times New Roman" panose="02020603050405020304" pitchFamily="18" charset="0"/>
              </a:rPr>
              <a:t>Dove’s real beauty campaign was all about beauty products giving you confidence, not anxiety.</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u="none" strike="noStrike" dirty="0">
                <a:solidFill>
                  <a:srgbClr val="555555"/>
                </a:solidFill>
                <a:effectLst/>
                <a:latin typeface="Times New Roman" panose="02020603050405020304" pitchFamily="18" charset="0"/>
                <a:cs typeface="Times New Roman" panose="02020603050405020304" pitchFamily="18" charset="0"/>
              </a:rPr>
              <a:t>The campaign began turning heads in 2004 about topics that were sensitive but meaningful to their customers. The campaigns were shared, uploaded and translated across 110 countries.</a:t>
            </a:r>
            <a:r>
              <a:rPr lang="en-US" sz="2000" b="0" i="0" dirty="0">
                <a:solidFill>
                  <a:srgbClr val="000000"/>
                </a:solidFill>
                <a:effectLst/>
                <a:latin typeface="Times New Roman" panose="02020603050405020304" pitchFamily="18" charset="0"/>
                <a:cs typeface="Times New Roman" panose="02020603050405020304" pitchFamily="18" charset="0"/>
              </a:rPr>
              <a:t>​</a:t>
            </a:r>
          </a:p>
          <a:p>
            <a:pPr algn="just" rtl="0" fontAlgn="base"/>
            <a:r>
              <a:rPr lang="en-US" sz="2000" b="0" i="0" dirty="0">
                <a:solidFill>
                  <a:srgbClr val="000000"/>
                </a:solidFill>
                <a:effectLst/>
                <a:latin typeface="Times New Roman" panose="02020603050405020304" pitchFamily="18" charset="0"/>
                <a:cs typeface="Times New Roman" panose="02020603050405020304" pitchFamily="18" charset="0"/>
              </a:rPr>
              <a:t>​</a:t>
            </a:r>
          </a:p>
        </p:txBody>
      </p:sp>
      <p:pic>
        <p:nvPicPr>
          <p:cNvPr id="4098" name="Picture 2">
            <a:extLst>
              <a:ext uri="{FF2B5EF4-FFF2-40B4-BE49-F238E27FC236}">
                <a16:creationId xmlns:a16="http://schemas.microsoft.com/office/drawing/2014/main" id="{CF1485C9-206B-5B68-235E-0F36B0DB9C42}"/>
              </a:ext>
            </a:extLst>
          </p:cNvPr>
          <p:cNvPicPr>
            <a:picLocks noChangeAspect="1" noChangeArrowheads="1"/>
          </p:cNvPicPr>
          <p:nvPr/>
        </p:nvPicPr>
        <p:blipFill>
          <a:blip r:embed="rId2">
            <a:clrChange>
              <a:clrFrom>
                <a:srgbClr val="FEFEFC"/>
              </a:clrFrom>
              <a:clrTo>
                <a:srgbClr val="FEFEFC">
                  <a:alpha val="0"/>
                </a:srgbClr>
              </a:clrTo>
            </a:clrChange>
            <a:extLst>
              <a:ext uri="{28A0092B-C50C-407E-A947-70E740481C1C}">
                <a14:useLocalDpi xmlns:a14="http://schemas.microsoft.com/office/drawing/2010/main" val="0"/>
              </a:ext>
            </a:extLst>
          </a:blip>
          <a:srcRect/>
          <a:stretch>
            <a:fillRect/>
          </a:stretch>
        </p:blipFill>
        <p:spPr bwMode="auto">
          <a:xfrm>
            <a:off x="5014451" y="685799"/>
            <a:ext cx="4045729" cy="603567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0015050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0A7B435-B616-9543-A515-957E3C78D4CB}"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Successful Campaigns </a:t>
            </a:r>
            <a:r>
              <a:rPr kumimoji="0" lang="en-US"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(CO3)</a:t>
            </a:r>
          </a:p>
        </p:txBody>
      </p:sp>
      <p:pic>
        <p:nvPicPr>
          <p:cNvPr id="2" name="Rin vs surf excel ads">
            <a:hlinkClick r:id="" action="ppaction://media"/>
            <a:extLst>
              <a:ext uri="{FF2B5EF4-FFF2-40B4-BE49-F238E27FC236}">
                <a16:creationId xmlns:a16="http://schemas.microsoft.com/office/drawing/2014/main" id="{1C8EE02C-95E4-C640-CD3C-ACFFC60D6F2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400" y="1066800"/>
            <a:ext cx="9144000" cy="5143500"/>
          </a:xfrm>
          <a:prstGeom prst="rect">
            <a:avLst/>
          </a:prstGeo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777130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42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04719F4-9830-7D4F-ADBB-094D6412DBDA}"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In class activity on story telling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sp>
        <p:nvSpPr>
          <p:cNvPr id="8" name="TextBox 7">
            <a:extLst>
              <a:ext uri="{FF2B5EF4-FFF2-40B4-BE49-F238E27FC236}">
                <a16:creationId xmlns:a16="http://schemas.microsoft.com/office/drawing/2014/main" id="{5FCCF9B7-C384-5025-9BC2-58F974CC8696}"/>
              </a:ext>
            </a:extLst>
          </p:cNvPr>
          <p:cNvSpPr txBox="1"/>
          <p:nvPr/>
        </p:nvSpPr>
        <p:spPr>
          <a:xfrm>
            <a:off x="2057400" y="2057400"/>
            <a:ext cx="5791200" cy="584775"/>
          </a:xfrm>
          <a:prstGeom prst="rect">
            <a:avLst/>
          </a:prstGeom>
          <a:noFill/>
        </p:spPr>
        <p:txBody>
          <a:bodyPr wrap="square">
            <a:spAutoFit/>
          </a:bodyPr>
          <a:lstStyle/>
          <a:p>
            <a:pPr algn="ctr"/>
            <a:r>
              <a:rPr lang="en-US" sz="3200" b="1" i="0" dirty="0">
                <a:solidFill>
                  <a:srgbClr val="3A3A3A"/>
                </a:solidFill>
                <a:effectLst/>
                <a:latin typeface="Times New Roman" panose="02020603050405020304" pitchFamily="18" charset="0"/>
                <a:cs typeface="Times New Roman" panose="02020603050405020304" pitchFamily="18" charset="0"/>
              </a:rPr>
              <a:t>In class activity on story telling </a:t>
            </a:r>
            <a:endParaRPr lang="en-US" sz="3200" b="1"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2783704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algn="just"/>
            <a:r>
              <a:rPr lang="en-US" sz="2400" b="0" i="0" dirty="0">
                <a:solidFill>
                  <a:srgbClr val="223C50"/>
                </a:solidFill>
                <a:effectLst/>
                <a:latin typeface="TradeGothic"/>
              </a:rPr>
              <a:t>Testing is the fifth stage in the five-stage design thinking process.</a:t>
            </a:r>
          </a:p>
          <a:p>
            <a:pPr algn="just"/>
            <a:r>
              <a:rPr lang="en-US" sz="2400" b="0" i="0" dirty="0">
                <a:solidFill>
                  <a:srgbClr val="223C50"/>
                </a:solidFill>
                <a:effectLst/>
                <a:latin typeface="TradeGothic"/>
              </a:rPr>
              <a:t>Testing is, quite simply, the process of testing your prototype on real users. </a:t>
            </a:r>
          </a:p>
          <a:p>
            <a:pPr algn="just"/>
            <a:r>
              <a:rPr lang="en-US" sz="2400" b="0" i="0" dirty="0">
                <a:solidFill>
                  <a:srgbClr val="223C50"/>
                </a:solidFill>
                <a:effectLst/>
                <a:latin typeface="TradeGothic"/>
              </a:rPr>
              <a:t>During the test phase, you’ll see how your target users interact with your prototype, and gather valuable feedback. </a:t>
            </a:r>
          </a:p>
          <a:p>
            <a:pPr algn="just"/>
            <a:r>
              <a:rPr lang="en-US" sz="2400" b="0" i="0" dirty="0">
                <a:solidFill>
                  <a:srgbClr val="223C50"/>
                </a:solidFill>
                <a:effectLst/>
                <a:latin typeface="TradeGothic"/>
              </a:rPr>
              <a:t>You’ll learn where your prototype succeeds and where it needs to be improved. </a:t>
            </a:r>
          </a:p>
          <a:p>
            <a:pPr algn="just"/>
            <a:r>
              <a:rPr lang="en-US" sz="2400" b="0" i="0" dirty="0">
                <a:solidFill>
                  <a:srgbClr val="223C50"/>
                </a:solidFill>
                <a:effectLst/>
                <a:latin typeface="TradeGothic"/>
              </a:rPr>
              <a:t>The insights gathered during the testing phase will enable you to iterate on your prototype.</a:t>
            </a:r>
            <a:endParaRPr lang="en-US" sz="2400" dirty="0"/>
          </a:p>
        </p:txBody>
      </p:sp>
      <p:sp>
        <p:nvSpPr>
          <p:cNvPr id="4" name="Date Placeholder 3"/>
          <p:cNvSpPr>
            <a:spLocks noGrp="1"/>
          </p:cNvSpPr>
          <p:nvPr>
            <p:ph type="dt" sz="half" idx="10"/>
          </p:nvPr>
        </p:nvSpPr>
        <p:spPr/>
        <p:txBody>
          <a:bodyPr/>
          <a:lstStyle/>
          <a:p>
            <a:fld id="{1AE895BC-F846-2844-A8CD-9210B761D78A}"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Testing of design with people </a:t>
            </a:r>
            <a:r>
              <a:rPr kumimoji="0" lang="en-US" b="0" i="0" u="none" strike="noStrike" kern="1200" cap="none" spc="0" normalizeH="0" baseline="0" noProof="0" dirty="0">
                <a:ln>
                  <a:noFill/>
                </a:ln>
                <a:solidFill>
                  <a:schemeClr val="dk1"/>
                </a:solidFill>
                <a:effectLst/>
                <a:uLnTx/>
                <a:uFillTx/>
                <a:latin typeface="+mn-lt"/>
                <a:ea typeface="+mn-ea"/>
                <a:cs typeface="+mn-cs"/>
              </a:rPr>
              <a:t>(CO3)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4909819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marL="457200" indent="-457200" algn="just">
              <a:lnSpc>
                <a:spcPct val="200000"/>
              </a:lnSpc>
              <a:buAutoNum type="arabicPeriod"/>
            </a:pPr>
            <a:r>
              <a:rPr lang="en-US" sz="2400" b="0" i="0" dirty="0">
                <a:solidFill>
                  <a:srgbClr val="223C50"/>
                </a:solidFill>
                <a:effectLst/>
                <a:latin typeface="TradeGothic"/>
              </a:rPr>
              <a:t>Show, don’t tell: let your users experience the prototype</a:t>
            </a:r>
          </a:p>
          <a:p>
            <a:pPr marL="457200" indent="-457200" algn="just">
              <a:lnSpc>
                <a:spcPct val="200000"/>
              </a:lnSpc>
              <a:buAutoNum type="arabicPeriod"/>
            </a:pPr>
            <a:r>
              <a:rPr lang="en-US" sz="2400" dirty="0"/>
              <a:t>Ask test participants to talk through their experience.</a:t>
            </a:r>
          </a:p>
          <a:p>
            <a:pPr marL="457200" indent="-457200" algn="just">
              <a:lnSpc>
                <a:spcPct val="200000"/>
              </a:lnSpc>
              <a:buAutoNum type="arabicPeriod"/>
            </a:pPr>
            <a:r>
              <a:rPr lang="en-US" sz="2400" dirty="0"/>
              <a:t>Observe your users.</a:t>
            </a:r>
          </a:p>
          <a:p>
            <a:pPr marL="457200" indent="-457200" algn="just">
              <a:lnSpc>
                <a:spcPct val="200000"/>
              </a:lnSpc>
              <a:buAutoNum type="arabicPeriod"/>
            </a:pPr>
            <a:r>
              <a:rPr lang="en-US" sz="2400" dirty="0"/>
              <a:t>Ask follow-up questions.</a:t>
            </a:r>
          </a:p>
          <a:p>
            <a:pPr marL="457200" indent="-457200" algn="just">
              <a:lnSpc>
                <a:spcPct val="200000"/>
              </a:lnSpc>
              <a:buAutoNum type="arabicPeriod"/>
            </a:pPr>
            <a:r>
              <a:rPr lang="en-US" sz="2400" dirty="0"/>
              <a:t>Negative feedback is your way to learn and improve.</a:t>
            </a:r>
          </a:p>
        </p:txBody>
      </p:sp>
      <p:sp>
        <p:nvSpPr>
          <p:cNvPr id="4" name="Date Placeholder 3"/>
          <p:cNvSpPr>
            <a:spLocks noGrp="1"/>
          </p:cNvSpPr>
          <p:nvPr>
            <p:ph type="dt" sz="half" idx="10"/>
          </p:nvPr>
        </p:nvSpPr>
        <p:spPr/>
        <p:txBody>
          <a:bodyPr/>
          <a:lstStyle/>
          <a:p>
            <a:fld id="{7DF5ED7F-6A62-9546-9857-FFE4E7C94D09}"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effectLst/>
                <a:uLnTx/>
                <a:uFillTx/>
                <a:latin typeface="Times New Roman"/>
                <a:cs typeface="Times New Roman"/>
              </a:rPr>
              <a:t>5 Guidelines for Conducting a Test </a:t>
            </a:r>
            <a:r>
              <a:rPr kumimoji="0" lang="en-US" b="1" i="0" u="none" strike="noStrike" kern="1200" cap="none" spc="0" normalizeH="0" baseline="0" noProof="0" dirty="0">
                <a:ln>
                  <a:noFill/>
                </a:ln>
                <a:effectLst/>
                <a:uLnTx/>
                <a:uFillTx/>
                <a:latin typeface="Times New Roman"/>
                <a:cs typeface="Times New Roman"/>
              </a:rPr>
              <a:t>(CO3)</a:t>
            </a:r>
            <a:endParaRPr lang="en-US" b="1" i="0" u="none" strike="noStrike" kern="1200" cap="none" spc="0" normalizeH="0" baseline="0" noProof="0" dirty="0">
              <a:ln>
                <a:noFill/>
              </a:ln>
              <a:effectLst/>
              <a:uLnTx/>
              <a:uFillTx/>
              <a:latin typeface="Times New Roman"/>
              <a:cs typeface="Times New Roman"/>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3646555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rmAutofit lnSpcReduction="10000"/>
          </a:bodyPr>
          <a:lstStyle/>
          <a:p>
            <a:pPr marL="0" indent="0" algn="just">
              <a:buNone/>
            </a:pPr>
            <a:r>
              <a:rPr lang="en-US" sz="2400" b="1" i="0" dirty="0">
                <a:solidFill>
                  <a:srgbClr val="223C50"/>
                </a:solidFill>
                <a:effectLst/>
                <a:latin typeface="TradeGothic"/>
              </a:rPr>
              <a:t>User testing saves time and money </a:t>
            </a:r>
          </a:p>
          <a:p>
            <a:pPr marL="0" indent="0" algn="just">
              <a:buNone/>
            </a:pPr>
            <a:r>
              <a:rPr lang="en-US" sz="2400" b="0" i="0" dirty="0">
                <a:solidFill>
                  <a:srgbClr val="223C50"/>
                </a:solidFill>
                <a:effectLst/>
                <a:latin typeface="TradeGothic"/>
              </a:rPr>
              <a:t>By catching errors and usability issues early on, you ensure that the product you eventually launch is the most bug-free, user-friendly product it can be.</a:t>
            </a:r>
          </a:p>
          <a:p>
            <a:pPr marL="0" indent="0" algn="just">
              <a:buNone/>
            </a:pPr>
            <a:r>
              <a:rPr lang="en-US" sz="2400" b="1" dirty="0"/>
              <a:t>User testing reveals unexpected insights.</a:t>
            </a:r>
          </a:p>
          <a:p>
            <a:pPr marL="0" indent="0" algn="just">
              <a:buNone/>
            </a:pPr>
            <a:r>
              <a:rPr lang="en-US" sz="2400" dirty="0"/>
              <a:t>No matter how thorough your initial user research was, or how convinced you are that you’ve designed the optimal solution to your user’s problem, there are always new insights to be uncovered. </a:t>
            </a:r>
          </a:p>
          <a:p>
            <a:pPr marL="0" indent="0" algn="just">
              <a:buNone/>
            </a:pPr>
            <a:r>
              <a:rPr lang="en-US" sz="2400" b="1" dirty="0"/>
              <a:t>User testing improves user satisfaction</a:t>
            </a:r>
            <a:r>
              <a:rPr lang="en-US" sz="2400" dirty="0"/>
              <a:t>.</a:t>
            </a:r>
          </a:p>
          <a:p>
            <a:pPr marL="0" indent="0" algn="just">
              <a:buNone/>
            </a:pPr>
            <a:r>
              <a:rPr lang="en-US" sz="2400" dirty="0"/>
              <a:t>Design Thinking is all about putting the user first. By gathering first-hand user feedback, you can make informed design decisions—improving user satisfaction in the long run. </a:t>
            </a:r>
          </a:p>
        </p:txBody>
      </p:sp>
      <p:sp>
        <p:nvSpPr>
          <p:cNvPr id="4" name="Date Placeholder 3"/>
          <p:cNvSpPr>
            <a:spLocks noGrp="1"/>
          </p:cNvSpPr>
          <p:nvPr>
            <p:ph type="dt" sz="half" idx="10"/>
          </p:nvPr>
        </p:nvSpPr>
        <p:spPr/>
        <p:txBody>
          <a:bodyPr/>
          <a:lstStyle/>
          <a:p>
            <a:fld id="{8A58C537-8192-734B-880D-29401C48EE20}"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Benefits of Testing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6416794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6FC1899-870C-AF45-B6F8-6F930C32D391}"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800" b="1" dirty="0">
                <a:latin typeface="Times New Roman" panose="02020603050405020304" pitchFamily="18" charset="0"/>
                <a:cs typeface="Times New Roman" panose="02020603050405020304" pitchFamily="18" charset="0"/>
              </a:rPr>
              <a:t>Usability Test </a:t>
            </a:r>
            <a:r>
              <a:rPr lang="en-US" sz="2000" b="1" dirty="0">
                <a:latin typeface="Times New Roman" panose="02020603050405020304" pitchFamily="18" charset="0"/>
                <a:cs typeface="Times New Roman" panose="02020603050405020304" pitchFamily="18" charset="0"/>
              </a:rPr>
              <a:t>(CO3)</a:t>
            </a:r>
          </a:p>
        </p:txBody>
      </p:sp>
      <p:pic>
        <p:nvPicPr>
          <p:cNvPr id="1026" name="Picture 2">
            <a:extLst>
              <a:ext uri="{FF2B5EF4-FFF2-40B4-BE49-F238E27FC236}">
                <a16:creationId xmlns:a16="http://schemas.microsoft.com/office/drawing/2014/main" id="{5BF503AC-B34F-6DA7-AB10-9FE882A497E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20936" y="1143000"/>
            <a:ext cx="7454527" cy="452596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9B14A25-8818-3F81-D44E-787024FD11D5}"/>
              </a:ext>
            </a:extLst>
          </p:cNvPr>
          <p:cNvSpPr txBox="1"/>
          <p:nvPr/>
        </p:nvSpPr>
        <p:spPr>
          <a:xfrm>
            <a:off x="1524000" y="5580889"/>
            <a:ext cx="5804807" cy="369332"/>
          </a:xfrm>
          <a:prstGeom prst="rect">
            <a:avLst/>
          </a:prstGeom>
          <a:noFill/>
        </p:spPr>
        <p:txBody>
          <a:bodyPr wrap="square">
            <a:spAutoFit/>
          </a:bodyPr>
          <a:lstStyle/>
          <a:p>
            <a:r>
              <a:rPr lang="en-US" dirty="0">
                <a:hlinkClick r:id="rId3"/>
              </a:rPr>
              <a:t>https://www.nngroup.com/articles/usability-testing-101/</a:t>
            </a:r>
            <a:r>
              <a:rPr lang="en-US" dirty="0"/>
              <a:t> </a:t>
            </a: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90600"/>
            <a:ext cx="8229600" cy="4525963"/>
          </a:xfrm>
        </p:spPr>
        <p:txBody>
          <a:bodyPr>
            <a:normAutofit/>
          </a:bodyPr>
          <a:lstStyle/>
          <a:p>
            <a:pPr algn="ctr">
              <a:buNone/>
            </a:pPr>
            <a:endParaRPr lang="en-US" sz="2000" dirty="0">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    </a:t>
            </a:r>
          </a:p>
          <a:p>
            <a:pPr algn="just">
              <a:buNone/>
            </a:pPr>
            <a:r>
              <a:rPr lang="en-US" sz="2000" dirty="0">
                <a:latin typeface="Times New Roman" pitchFamily="18" charset="0"/>
                <a:cs typeface="Times New Roman" pitchFamily="18" charset="0"/>
              </a:rPr>
              <a:t>      </a:t>
            </a:r>
          </a:p>
          <a:p>
            <a:endParaRPr lang="en-US" sz="2000"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248400"/>
            <a:ext cx="5715000" cy="365125"/>
          </a:xfrm>
        </p:spPr>
        <p:txBody>
          <a:bodyPr/>
          <a:lstStyle/>
          <a:p>
            <a:r>
              <a:rPr lang="fi-FI">
                <a:latin typeface="Times New Roman" pitchFamily="18" charset="0"/>
                <a:cs typeface="Times New Roman" pitchFamily="18" charset="0"/>
              </a:rPr>
              <a:t>Ms. Barkha Bhardwaj          DT-II                Unit 3</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4</a:t>
            </a:fld>
            <a:endParaRPr lang="en-US">
              <a:latin typeface="Times New Roman" pitchFamily="18" charset="0"/>
              <a:cs typeface="Times New Roman" pitchFamily="18" charset="0"/>
            </a:endParaRPr>
          </a:p>
        </p:txBody>
      </p:sp>
      <p:sp>
        <p:nvSpPr>
          <p:cNvPr id="7" name="Title 1"/>
          <p:cNvSpPr txBox="1">
            <a:spLocks/>
          </p:cNvSpPr>
          <p:nvPr/>
        </p:nvSpPr>
        <p:spPr>
          <a:xfrm>
            <a:off x="1371600" y="-39187"/>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Course</a:t>
            </a:r>
            <a:r>
              <a:rPr kumimoji="0" lang="en-US" sz="2200" b="1" i="0" u="none" strike="noStrike" kern="1200" cap="none" spc="0" normalizeH="0" noProof="0" dirty="0">
                <a:ln>
                  <a:noFill/>
                </a:ln>
                <a:solidFill>
                  <a:schemeClr val="dk1"/>
                </a:solidFill>
                <a:effectLst/>
                <a:uLnTx/>
                <a:uFillTx/>
                <a:latin typeface="Times New Roman" pitchFamily="18" charset="0"/>
                <a:cs typeface="Times New Roman" pitchFamily="18" charset="0"/>
              </a:rPr>
              <a:t> Objective</a:t>
            </a:r>
            <a:endParaRPr kumimoji="0" lang="en-US" sz="2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9" name="Date Placeholder 8"/>
          <p:cNvSpPr>
            <a:spLocks noGrp="1"/>
          </p:cNvSpPr>
          <p:nvPr>
            <p:ph type="dt" sz="half" idx="10"/>
          </p:nvPr>
        </p:nvSpPr>
        <p:spPr/>
        <p:txBody>
          <a:bodyPr/>
          <a:lstStyle/>
          <a:p>
            <a:fld id="{26904EC0-990E-DF4B-A4CF-B757E6284061}" type="datetime1">
              <a:rPr lang="en-IN" smtClean="0"/>
              <a:t>05-01-2025</a:t>
            </a:fld>
            <a:endParaRPr lang="en-US"/>
          </a:p>
        </p:txBody>
      </p:sp>
      <p:sp>
        <p:nvSpPr>
          <p:cNvPr id="11" name="Rectangle 10"/>
          <p:cNvSpPr/>
          <p:nvPr/>
        </p:nvSpPr>
        <p:spPr>
          <a:xfrm>
            <a:off x="1143000" y="1371600"/>
            <a:ext cx="7315200" cy="193899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r>
              <a:rPr lang="en-IN" sz="2400" dirty="0">
                <a:solidFill>
                  <a:srgbClr val="000000"/>
                </a:solidFill>
                <a:effectLst/>
                <a:latin typeface="Times New Roman" panose="02020603050405020304" pitchFamily="18" charset="0"/>
                <a:ea typeface="Times New Roman" panose="02020603050405020304" pitchFamily="18" charset="0"/>
              </a:rPr>
              <a:t>The objective of this course is to upgrade Design Thinking skills by learning &amp; applying advanced and contextual Design Thinking Tools. It aims to solve a Real-Life Problem by applying Design Thinking to create an impact for all the stakeholders </a:t>
            </a:r>
            <a:endParaRPr lang="en-US" sz="2400" dirty="0">
              <a:latin typeface="Times New Roman" pitchFamily="18" charset="0"/>
              <a:cs typeface="Times New Roman"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lstStyle/>
          <a:p>
            <a:endParaRPr lang="en-US" dirty="0"/>
          </a:p>
        </p:txBody>
      </p:sp>
      <p:sp>
        <p:nvSpPr>
          <p:cNvPr id="4" name="Date Placeholder 3"/>
          <p:cNvSpPr>
            <a:spLocks noGrp="1"/>
          </p:cNvSpPr>
          <p:nvPr>
            <p:ph type="dt" sz="half" idx="10"/>
          </p:nvPr>
        </p:nvSpPr>
        <p:spPr/>
        <p:txBody>
          <a:bodyPr/>
          <a:lstStyle/>
          <a:p>
            <a:fld id="{ACFDDCEA-D125-DF41-ACAA-810038EAFF1B}"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Usability Testing (CO3)</a:t>
            </a:r>
          </a:p>
        </p:txBody>
      </p:sp>
      <p:pic>
        <p:nvPicPr>
          <p:cNvPr id="2050" name="Picture 2">
            <a:extLst>
              <a:ext uri="{FF2B5EF4-FFF2-40B4-BE49-F238E27FC236}">
                <a16:creationId xmlns:a16="http://schemas.microsoft.com/office/drawing/2014/main" id="{4161CBCA-E59F-820E-3190-376726B69F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887413"/>
            <a:ext cx="8915400" cy="495454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04F6BB5-A86A-E5BF-0440-5CBB257B933A}"/>
              </a:ext>
            </a:extLst>
          </p:cNvPr>
          <p:cNvSpPr txBox="1"/>
          <p:nvPr/>
        </p:nvSpPr>
        <p:spPr>
          <a:xfrm>
            <a:off x="1860096" y="5580208"/>
            <a:ext cx="6338207" cy="369332"/>
          </a:xfrm>
          <a:prstGeom prst="rect">
            <a:avLst/>
          </a:prstGeom>
          <a:noFill/>
        </p:spPr>
        <p:txBody>
          <a:bodyPr wrap="square">
            <a:spAutoFit/>
          </a:bodyPr>
          <a:lstStyle/>
          <a:p>
            <a:r>
              <a:rPr lang="en-US" dirty="0">
                <a:hlinkClick r:id="rId3"/>
              </a:rPr>
              <a:t>https://www.nngroup.com/articles/usability-testing-101/</a:t>
            </a:r>
            <a:r>
              <a:rPr lang="en-US" dirty="0"/>
              <a:t> </a:t>
            </a: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r>
              <a:rPr lang="en-US" sz="2400" dirty="0"/>
              <a:t>When it comes to running user tests, there are certain steps you need to follow—regardless of your chosen method:</a:t>
            </a:r>
          </a:p>
          <a:p>
            <a:pPr marL="514350" indent="-514350">
              <a:buFont typeface="+mj-lt"/>
              <a:buAutoNum type="arabicPeriod"/>
            </a:pPr>
            <a:r>
              <a:rPr lang="en-US" sz="2400" dirty="0"/>
              <a:t>Set an objective</a:t>
            </a:r>
          </a:p>
          <a:p>
            <a:pPr marL="514350" indent="-514350">
              <a:buFont typeface="+mj-lt"/>
              <a:buAutoNum type="arabicPeriod"/>
            </a:pPr>
            <a:r>
              <a:rPr lang="en-US" sz="2400" dirty="0"/>
              <a:t>Build your prototype</a:t>
            </a:r>
          </a:p>
          <a:p>
            <a:pPr marL="514350" indent="-514350">
              <a:buFont typeface="+mj-lt"/>
              <a:buAutoNum type="arabicPeriod"/>
            </a:pPr>
            <a:r>
              <a:rPr lang="en-US" sz="2400" dirty="0"/>
              <a:t>Create a plan</a:t>
            </a:r>
          </a:p>
          <a:p>
            <a:pPr marL="514350" indent="-514350">
              <a:buFont typeface="+mj-lt"/>
              <a:buAutoNum type="arabicPeriod"/>
            </a:pPr>
            <a:r>
              <a:rPr lang="en-US" sz="2400" dirty="0"/>
              <a:t>Recruit participants</a:t>
            </a:r>
          </a:p>
          <a:p>
            <a:pPr marL="514350" indent="-514350">
              <a:buFont typeface="+mj-lt"/>
              <a:buAutoNum type="arabicPeriod"/>
            </a:pPr>
            <a:r>
              <a:rPr lang="en-US" sz="2400" dirty="0"/>
              <a:t>Gather all the necessary equipment</a:t>
            </a:r>
          </a:p>
          <a:p>
            <a:pPr marL="514350" indent="-514350">
              <a:buFont typeface="+mj-lt"/>
              <a:buAutoNum type="arabicPeriod"/>
            </a:pPr>
            <a:r>
              <a:rPr lang="en-US" sz="2400" dirty="0"/>
              <a:t>Document your findings</a:t>
            </a:r>
          </a:p>
          <a:p>
            <a:pPr marL="0" indent="0">
              <a:buNone/>
            </a:pPr>
            <a:r>
              <a:rPr lang="en-US" sz="2400" dirty="0">
                <a:hlinkClick r:id="rId2"/>
              </a:rPr>
              <a:t>https://careerfoundry.com/en/blog/ux-design/user-testing-design-thinking/</a:t>
            </a:r>
            <a:r>
              <a:rPr lang="en-US" sz="2400" dirty="0"/>
              <a:t> </a:t>
            </a:r>
          </a:p>
        </p:txBody>
      </p:sp>
      <p:sp>
        <p:nvSpPr>
          <p:cNvPr id="4" name="Date Placeholder 3"/>
          <p:cNvSpPr>
            <a:spLocks noGrp="1"/>
          </p:cNvSpPr>
          <p:nvPr>
            <p:ph type="dt" sz="half" idx="10"/>
          </p:nvPr>
        </p:nvSpPr>
        <p:spPr/>
        <p:txBody>
          <a:bodyPr/>
          <a:lstStyle/>
          <a:p>
            <a:fld id="{033FCBF5-99C4-404F-BD86-C6608B227E02}"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Conducting User Testing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rmAutofit fontScale="92500" lnSpcReduction="10000"/>
          </a:bodyPr>
          <a:lstStyle/>
          <a:p>
            <a:r>
              <a:rPr lang="en-US" sz="2400" b="1" dirty="0"/>
              <a:t>Remote vs. in-person user testing</a:t>
            </a:r>
          </a:p>
          <a:p>
            <a:pPr lvl="1"/>
            <a:r>
              <a:rPr lang="en-US" sz="2000" dirty="0"/>
              <a:t>During in-person testing, you’ll be in the same room as the user while they test your prototype. This has several advantages. Not only are you able to control the testing environment and keep distractions to a minimum; you can also directly observe the user.</a:t>
            </a:r>
          </a:p>
          <a:p>
            <a:pPr lvl="1"/>
            <a:r>
              <a:rPr lang="en-US" sz="2000" dirty="0"/>
              <a:t>Remote user testing offers a less expensive, more convenient alternative, but you’ll have little to no control over the user’s testing environment. </a:t>
            </a:r>
          </a:p>
          <a:p>
            <a:r>
              <a:rPr lang="en-US" sz="2400" b="1" dirty="0"/>
              <a:t>Moderated vs. unmoderated user testing</a:t>
            </a:r>
          </a:p>
          <a:p>
            <a:pPr lvl="1"/>
            <a:r>
              <a:rPr lang="en-US" sz="2000" dirty="0"/>
              <a:t>Moderated remote user testing is a good middle ground between in-person tests and completely unmoderated remote tests. Live remote testing allows you to observe your users over a video call, for example. You can use a screen recording app to capture the test, and certain programs will also track and highlight where the user clicks in your digital prototype.</a:t>
            </a:r>
          </a:p>
          <a:p>
            <a:pPr lvl="1"/>
            <a:r>
              <a:rPr lang="en-US" sz="2000" dirty="0"/>
              <a:t>Unmoderated tests can be conducted via user testing platforms such as </a:t>
            </a:r>
            <a:r>
              <a:rPr lang="en-US" sz="2000" dirty="0" err="1"/>
              <a:t>UserZoom</a:t>
            </a:r>
            <a:r>
              <a:rPr lang="en-US" sz="2000" dirty="0"/>
              <a:t>, loop11, and usertesting.com. If you’re short on time, such tools make it easy to conduct user tests quickly and with minimal effort. However, you won’t have the opportunity to observe the users or ask them questions.</a:t>
            </a:r>
          </a:p>
        </p:txBody>
      </p:sp>
      <p:sp>
        <p:nvSpPr>
          <p:cNvPr id="4" name="Date Placeholder 3"/>
          <p:cNvSpPr>
            <a:spLocks noGrp="1"/>
          </p:cNvSpPr>
          <p:nvPr>
            <p:ph type="dt" sz="half" idx="10"/>
          </p:nvPr>
        </p:nvSpPr>
        <p:spPr/>
        <p:txBody>
          <a:bodyPr/>
          <a:lstStyle/>
          <a:p>
            <a:fld id="{E0011A06-2BAD-E641-BEE7-B1C148B80A8D}"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User testing methods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9569157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rmAutofit lnSpcReduction="10000"/>
          </a:bodyPr>
          <a:lstStyle/>
          <a:p>
            <a:r>
              <a:rPr lang="en-US" sz="2400" b="1" dirty="0"/>
              <a:t>1. Concept testing</a:t>
            </a:r>
          </a:p>
          <a:p>
            <a:pPr lvl="1"/>
            <a:r>
              <a:rPr lang="en-US" sz="1800" dirty="0"/>
              <a:t>In the very early stages of the design process, you’ll want to test out your initial concepts before actually designing them. </a:t>
            </a:r>
          </a:p>
          <a:p>
            <a:pPr lvl="1"/>
            <a:r>
              <a:rPr lang="en-US" sz="1800" dirty="0"/>
              <a:t>Low-fidelity prototypes—a simple sketch, or even static images—can be used to communicate your idea to your target users. </a:t>
            </a:r>
          </a:p>
          <a:p>
            <a:pPr lvl="1"/>
            <a:r>
              <a:rPr lang="en-US" sz="1800" dirty="0"/>
              <a:t>You’ll then interview your users to gauge how they feel about the concept. Is it a product or feature they’d be interested in using? Does it have the potential to solve the user’s problem? </a:t>
            </a:r>
          </a:p>
          <a:p>
            <a:r>
              <a:rPr lang="en-US" sz="2400" b="1" dirty="0"/>
              <a:t>2. A/B testing</a:t>
            </a:r>
          </a:p>
          <a:p>
            <a:pPr lvl="1"/>
            <a:r>
              <a:rPr lang="en-US" sz="1800" dirty="0"/>
              <a:t>A/B testing is used to compare two different versions of a design. This method can be used at any stage of the design process, whether you have paper prototypes or fully clickable digital ones. </a:t>
            </a:r>
          </a:p>
          <a:p>
            <a:pPr lvl="1"/>
            <a:r>
              <a:rPr lang="en-US" sz="1800" dirty="0"/>
              <a:t>In A/B testing, you’ll create two different prototypes and test each version on a different set of users. You might test two different layouts, for example, or different copy for a certain CTA button on a certain screen. </a:t>
            </a:r>
          </a:p>
          <a:p>
            <a:pPr lvl="1"/>
            <a:r>
              <a:rPr lang="en-US" sz="1800" dirty="0"/>
              <a:t>It’s important to only A/B test one variable at a time so as not to skew the results</a:t>
            </a:r>
          </a:p>
        </p:txBody>
      </p:sp>
      <p:sp>
        <p:nvSpPr>
          <p:cNvPr id="4" name="Date Placeholder 3"/>
          <p:cNvSpPr>
            <a:spLocks noGrp="1"/>
          </p:cNvSpPr>
          <p:nvPr>
            <p:ph type="dt" sz="half" idx="10"/>
          </p:nvPr>
        </p:nvSpPr>
        <p:spPr/>
        <p:txBody>
          <a:bodyPr/>
          <a:lstStyle/>
          <a:p>
            <a:fld id="{FB36B332-F2CC-6544-959C-39D442B0D1EF}"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User testing Techniques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5137771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rmAutofit/>
          </a:bodyPr>
          <a:lstStyle/>
          <a:p>
            <a:pPr>
              <a:spcBef>
                <a:spcPts val="0"/>
              </a:spcBef>
            </a:pPr>
            <a:r>
              <a:rPr lang="en-US" sz="2400" b="1" dirty="0"/>
              <a:t>3. Usability testing</a:t>
            </a:r>
          </a:p>
          <a:p>
            <a:pPr lvl="1" algn="just">
              <a:spcBef>
                <a:spcPts val="0"/>
              </a:spcBef>
            </a:pPr>
            <a:r>
              <a:rPr lang="en-US" sz="1600" dirty="0"/>
              <a:t>A crucial user testing method that should be used repeatedly throughout the design process, usability testing shows you how easy your design is to use. </a:t>
            </a:r>
          </a:p>
          <a:p>
            <a:pPr lvl="1" algn="just">
              <a:spcBef>
                <a:spcPts val="0"/>
              </a:spcBef>
            </a:pPr>
            <a:r>
              <a:rPr lang="en-US" sz="1600" dirty="0"/>
              <a:t>Usability testing is usually an observational exercise: you’ll ask your users to complete certain tasks, and observe them as they do so (this is part of a task analysis). </a:t>
            </a:r>
          </a:p>
          <a:p>
            <a:pPr lvl="1" algn="just">
              <a:spcBef>
                <a:spcPts val="0"/>
              </a:spcBef>
            </a:pPr>
            <a:r>
              <a:rPr lang="en-US" sz="1600" dirty="0"/>
              <a:t>Throughout the test, you’ll see which aspects of the design caused problems for the user, as well as which aspects appear to be user-friendly. </a:t>
            </a:r>
          </a:p>
          <a:p>
            <a:pPr lvl="1" algn="just">
              <a:spcBef>
                <a:spcPts val="0"/>
              </a:spcBef>
            </a:pPr>
            <a:r>
              <a:rPr lang="en-US" sz="1600" dirty="0"/>
              <a:t>In doing so, you’ll identify usability issues which you’ll seek to fix in the next iteration of your prototype.</a:t>
            </a:r>
          </a:p>
          <a:p>
            <a:pPr algn="just">
              <a:spcBef>
                <a:spcPts val="0"/>
              </a:spcBef>
            </a:pPr>
            <a:r>
              <a:rPr lang="en-US" sz="2400" b="1" dirty="0"/>
              <a:t>4. First-click testing</a:t>
            </a:r>
          </a:p>
          <a:p>
            <a:pPr lvl="1" algn="just">
              <a:spcBef>
                <a:spcPts val="0"/>
              </a:spcBef>
            </a:pPr>
            <a:r>
              <a:rPr lang="en-US" sz="1600" dirty="0"/>
              <a:t>When designing an app or a website, you want to make sure that the user takes the intended action whenever they land on a certain page or screen. </a:t>
            </a:r>
          </a:p>
          <a:p>
            <a:pPr lvl="1" algn="just">
              <a:spcBef>
                <a:spcPts val="0"/>
              </a:spcBef>
            </a:pPr>
            <a:r>
              <a:rPr lang="en-US" sz="1600" dirty="0"/>
              <a:t>First-click testing shows you what your users first steps are when they encounter an interface; in other words, where do they click first? </a:t>
            </a:r>
          </a:p>
          <a:p>
            <a:pPr lvl="1" algn="just">
              <a:spcBef>
                <a:spcPts val="0"/>
              </a:spcBef>
            </a:pPr>
            <a:r>
              <a:rPr lang="en-US" sz="1600" dirty="0"/>
              <a:t>This helps you to determine which visual elements and content should take priority, where buttons, icons, and menu items should be located, as well as the kind of language you should use for buttons and labels. </a:t>
            </a:r>
          </a:p>
          <a:p>
            <a:pPr lvl="1" algn="just">
              <a:spcBef>
                <a:spcPts val="0"/>
              </a:spcBef>
            </a:pPr>
            <a:r>
              <a:rPr lang="en-US" sz="1600" dirty="0"/>
              <a:t>First-click testing can be conducted using both low and high-fidelity prototypes</a:t>
            </a:r>
          </a:p>
        </p:txBody>
      </p:sp>
      <p:sp>
        <p:nvSpPr>
          <p:cNvPr id="4" name="Date Placeholder 3"/>
          <p:cNvSpPr>
            <a:spLocks noGrp="1"/>
          </p:cNvSpPr>
          <p:nvPr>
            <p:ph type="dt" sz="half" idx="10"/>
          </p:nvPr>
        </p:nvSpPr>
        <p:spPr/>
        <p:txBody>
          <a:bodyPr/>
          <a:lstStyle/>
          <a:p>
            <a:fld id="{DA73B71B-8C1D-3C4C-8B5A-0E58B5CB4820}"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User testing Techniques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6805703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rmAutofit/>
          </a:bodyPr>
          <a:lstStyle/>
          <a:p>
            <a:pPr>
              <a:spcBef>
                <a:spcPts val="0"/>
              </a:spcBef>
            </a:pPr>
            <a:r>
              <a:rPr lang="en-US" sz="2800" b="1" dirty="0"/>
              <a:t>5. Tree testing</a:t>
            </a:r>
          </a:p>
          <a:p>
            <a:pPr>
              <a:spcBef>
                <a:spcPts val="0"/>
              </a:spcBef>
            </a:pPr>
            <a:r>
              <a:rPr lang="en-US" sz="2000" dirty="0"/>
              <a:t>Once you’ve come up with the information architecture of your digital product, you can use tree testing to see how user-friendly it really is. </a:t>
            </a:r>
          </a:p>
          <a:p>
            <a:pPr>
              <a:spcBef>
                <a:spcPts val="0"/>
              </a:spcBef>
            </a:pPr>
            <a:r>
              <a:rPr lang="en-US" sz="2000" dirty="0"/>
              <a:t>You’ll present the user with a “tree” of information—representative of how your site menus would be laid out—and ask them to find specific items. </a:t>
            </a:r>
          </a:p>
          <a:p>
            <a:pPr>
              <a:spcBef>
                <a:spcPts val="0"/>
              </a:spcBef>
            </a:pPr>
            <a:r>
              <a:rPr lang="en-US" sz="2000" dirty="0"/>
              <a:t>If users struggle to locate certain information, you’ll need to rethink your information architecture. </a:t>
            </a:r>
          </a:p>
          <a:p>
            <a:pPr>
              <a:spcBef>
                <a:spcPts val="0"/>
              </a:spcBef>
            </a:pPr>
            <a:r>
              <a:rPr lang="en-US" sz="2000" dirty="0"/>
              <a:t>Tree testing is often conducted as a remote, unmoderated study, but it can also be done in person using paper prototypes.</a:t>
            </a:r>
            <a:endParaRPr lang="en-US" sz="1400" dirty="0"/>
          </a:p>
        </p:txBody>
      </p:sp>
      <p:sp>
        <p:nvSpPr>
          <p:cNvPr id="4" name="Date Placeholder 3"/>
          <p:cNvSpPr>
            <a:spLocks noGrp="1"/>
          </p:cNvSpPr>
          <p:nvPr>
            <p:ph type="dt" sz="half" idx="10"/>
          </p:nvPr>
        </p:nvSpPr>
        <p:spPr/>
        <p:txBody>
          <a:bodyPr/>
          <a:lstStyle/>
          <a:p>
            <a:fld id="{7EA4A5EB-7C34-844F-AAF3-0C45EFB31F2E}"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anose="02020603050405020304" pitchFamily="18" charset="0"/>
                <a:cs typeface="Times New Roman" panose="02020603050405020304" pitchFamily="18" charset="0"/>
              </a:rPr>
              <a:t>User testing Techniques (CO3)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3089137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756149"/>
          </a:xfrm>
        </p:spPr>
        <p:txBody>
          <a:bodyPr>
            <a:normAutofit/>
          </a:bodyPr>
          <a:lstStyle/>
          <a:p>
            <a:pPr algn="just"/>
            <a:r>
              <a:rPr lang="en-US" sz="2800" b="1" i="0" dirty="0">
                <a:solidFill>
                  <a:srgbClr val="333333"/>
                </a:solidFill>
                <a:effectLst/>
                <a:latin typeface="Arial" panose="020B0604020202020204" pitchFamily="34" charset="0"/>
                <a:cs typeface="Arial" panose="020B0604020202020204" pitchFamily="34" charset="0"/>
              </a:rPr>
              <a:t>Qualitative vs. Quantitative</a:t>
            </a:r>
          </a:p>
          <a:p>
            <a:pPr marL="0" indent="0" algn="just">
              <a:buNone/>
            </a:pPr>
            <a:r>
              <a:rPr lang="en-US" sz="2400" b="1" i="0" dirty="0">
                <a:solidFill>
                  <a:srgbClr val="333333"/>
                </a:solidFill>
                <a:effectLst/>
                <a:latin typeface="Arial" panose="020B0604020202020204" pitchFamily="34" charset="0"/>
                <a:cs typeface="Arial" panose="020B0604020202020204" pitchFamily="34" charset="0"/>
              </a:rPr>
              <a:t>Qualitative usability testing</a:t>
            </a:r>
            <a:r>
              <a:rPr lang="en-US" sz="2400" b="0" i="0" dirty="0">
                <a:solidFill>
                  <a:srgbClr val="333333"/>
                </a:solidFill>
                <a:effectLst/>
                <a:latin typeface="Arial" panose="020B0604020202020204" pitchFamily="34" charset="0"/>
                <a:cs typeface="Arial" panose="020B0604020202020204" pitchFamily="34" charset="0"/>
              </a:rPr>
              <a:t> focuses on collecting insights, findings, and anecdotes about how people use the product or service. Qualitative usability testing is best for discovering problems in the user experience. This form of usability testing is more common than quantitative usability testing.</a:t>
            </a:r>
          </a:p>
          <a:p>
            <a:pPr marL="0" indent="0" algn="just">
              <a:buNone/>
            </a:pPr>
            <a:r>
              <a:rPr lang="en-US" sz="2400" b="1" i="0" dirty="0">
                <a:solidFill>
                  <a:srgbClr val="333333"/>
                </a:solidFill>
                <a:effectLst/>
                <a:latin typeface="Arial" panose="020B0604020202020204" pitchFamily="34" charset="0"/>
                <a:cs typeface="Arial" panose="020B0604020202020204" pitchFamily="34" charset="0"/>
              </a:rPr>
              <a:t>Quantitative usability </a:t>
            </a:r>
            <a:r>
              <a:rPr lang="en-US" sz="2400" i="0" dirty="0">
                <a:solidFill>
                  <a:srgbClr val="333333"/>
                </a:solidFill>
                <a:effectLst/>
                <a:latin typeface="Arial" panose="020B0604020202020204" pitchFamily="34" charset="0"/>
                <a:cs typeface="Arial" panose="020B0604020202020204" pitchFamily="34" charset="0"/>
              </a:rPr>
              <a:t>testing focuses on collecting metrics that describe the user experience. Two of the metrics most commonly collected in quantitative usability testing are task success and time on task. Quantitative usability testing is best for collecting benchmarks.</a:t>
            </a:r>
          </a:p>
          <a:p>
            <a:pPr marL="0" indent="0" algn="just">
              <a:buNone/>
            </a:pPr>
            <a:endParaRPr lang="en-US" sz="2400" dirty="0">
              <a:latin typeface="Arial" panose="020B0604020202020204" pitchFamily="34" charset="0"/>
              <a:cs typeface="Arial" panose="020B0604020202020204" pitchFamily="34" charset="0"/>
            </a:endParaRPr>
          </a:p>
        </p:txBody>
      </p:sp>
      <p:sp>
        <p:nvSpPr>
          <p:cNvPr id="4" name="Date Placeholder 3"/>
          <p:cNvSpPr>
            <a:spLocks noGrp="1"/>
          </p:cNvSpPr>
          <p:nvPr>
            <p:ph type="dt" sz="half" idx="10"/>
          </p:nvPr>
        </p:nvSpPr>
        <p:spPr/>
        <p:txBody>
          <a:bodyPr/>
          <a:lstStyle/>
          <a:p>
            <a:fld id="{151C2134-1B29-1843-86D5-6956F06D4706}"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333333"/>
                </a:solidFill>
                <a:effectLst/>
                <a:latin typeface="Source Sans Variable"/>
              </a:rPr>
              <a:t>Types of Usability Testing </a:t>
            </a:r>
            <a:r>
              <a:rPr lang="en-US" dirty="0"/>
              <a:t>(CO3)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vert="horz" lIns="91440" tIns="45720" rIns="91440" bIns="45720" rtlCol="0" anchor="t">
            <a:noAutofit/>
          </a:bodyPr>
          <a:lstStyle/>
          <a:p>
            <a:pPr algn="just"/>
            <a:r>
              <a:rPr lang="en-US" sz="2400" b="1" dirty="0"/>
              <a:t>Remote vs. In-Person Testing</a:t>
            </a:r>
            <a:endParaRPr lang="en-US" sz="2400" b="1" dirty="0">
              <a:cs typeface="Calibri"/>
            </a:endParaRPr>
          </a:p>
          <a:p>
            <a:pPr algn="just"/>
            <a:r>
              <a:rPr lang="en-US" sz="1800" dirty="0">
                <a:latin typeface="Arial"/>
                <a:cs typeface="Arial"/>
              </a:rPr>
              <a:t>Remote usability tests are popular because they often require less time and money than in-person studies. There are two types of remote usability testing: moderated and unmoderated.</a:t>
            </a:r>
          </a:p>
          <a:p>
            <a:pPr algn="just"/>
            <a:r>
              <a:rPr lang="en-US" sz="1800" dirty="0">
                <a:latin typeface="Arial"/>
                <a:cs typeface="Arial"/>
              </a:rPr>
              <a:t>Remote moderated usability tests work very similarly to in-person studies. The facilitator still interacts with the participant and asks her to perform tasks. However, the facilitator and participant are in different physical locations. Usually, moderated tests can be performed using screen-sharing software like Skype or GoToMeeting.</a:t>
            </a:r>
            <a:endParaRPr lang="en-US"/>
          </a:p>
          <a:p>
            <a:pPr algn="just"/>
            <a:r>
              <a:rPr lang="en-US" sz="1800" dirty="0">
                <a:latin typeface="Arial" panose="020B0604020202020204" pitchFamily="34" charset="0"/>
                <a:cs typeface="Arial" panose="020B0604020202020204" pitchFamily="34" charset="0"/>
              </a:rPr>
              <a:t>Remote unmoderated remote usability tests do not have the same facilitator–participant interaction as an in-person or moderated tests. The researcher uses a dedicated online remote-testing tool to set up written tasks for the participant. Then, the participant completes those tasks alone on her own time. The testing tool delivers the task instructions and any </a:t>
            </a:r>
            <a:r>
              <a:rPr lang="en-US" sz="1800" dirty="0" err="1">
                <a:latin typeface="Arial" panose="020B0604020202020204" pitchFamily="34" charset="0"/>
                <a:cs typeface="Arial" panose="020B0604020202020204" pitchFamily="34" charset="0"/>
              </a:rPr>
              <a:t>followup</a:t>
            </a:r>
            <a:r>
              <a:rPr lang="en-US" sz="1800" dirty="0">
                <a:latin typeface="Arial" panose="020B0604020202020204" pitchFamily="34" charset="0"/>
                <a:cs typeface="Arial" panose="020B0604020202020204" pitchFamily="34" charset="0"/>
              </a:rPr>
              <a:t> questions. After the participant completes her test, the researcher receives a recording of the session, along with metrics like task success.</a:t>
            </a:r>
          </a:p>
        </p:txBody>
      </p:sp>
      <p:sp>
        <p:nvSpPr>
          <p:cNvPr id="4" name="Date Placeholder 3"/>
          <p:cNvSpPr>
            <a:spLocks noGrp="1"/>
          </p:cNvSpPr>
          <p:nvPr>
            <p:ph type="dt" sz="half" idx="10"/>
          </p:nvPr>
        </p:nvSpPr>
        <p:spPr/>
        <p:txBody>
          <a:bodyPr/>
          <a:lstStyle/>
          <a:p>
            <a:fld id="{1D38F509-FB93-1141-B258-29E3206DF88C}"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333333"/>
                </a:solidFill>
                <a:effectLst/>
                <a:latin typeface="Source Sans Variable"/>
              </a:rPr>
              <a:t>Types of Usability Testing </a:t>
            </a:r>
            <a:r>
              <a:rPr lang="en-US" sz="2400" dirty="0"/>
              <a:t>(CO3)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Autofit/>
          </a:bodyPr>
          <a:lstStyle/>
          <a:p>
            <a:pPr algn="just"/>
            <a:r>
              <a:rPr lang="en-US" sz="2400" dirty="0"/>
              <a:t>Hypothesis testing is a formal procedure for investigating our ideas about the world using statistics. It is most often used by scientists to test specific predictions, called hypotheses, that arise from theories.</a:t>
            </a:r>
          </a:p>
          <a:p>
            <a:pPr algn="just"/>
            <a:r>
              <a:rPr lang="en-US" sz="2400" dirty="0">
                <a:latin typeface="Times New Roman" panose="02020603050405020304" pitchFamily="18" charset="0"/>
                <a:cs typeface="Times New Roman" panose="02020603050405020304" pitchFamily="18" charset="0"/>
              </a:rPr>
              <a:t>It is an analysis tool that tests assumptions and determines how likely something is within a given standard of accuracy. </a:t>
            </a:r>
          </a:p>
          <a:p>
            <a:pPr algn="just"/>
            <a:r>
              <a:rPr lang="en-US" sz="2400" dirty="0">
                <a:latin typeface="Times New Roman" panose="02020603050405020304" pitchFamily="18" charset="0"/>
                <a:cs typeface="Times New Roman" panose="02020603050405020304" pitchFamily="18" charset="0"/>
              </a:rPr>
              <a:t>Hypothesis testing provides a way to verify whether the results of an experiment are valid.</a:t>
            </a:r>
          </a:p>
          <a:p>
            <a:pPr algn="just"/>
            <a:r>
              <a:rPr lang="en-US" sz="2400" dirty="0">
                <a:latin typeface="Times New Roman" panose="02020603050405020304" pitchFamily="18" charset="0"/>
                <a:cs typeface="Times New Roman" panose="02020603050405020304" pitchFamily="18" charset="0"/>
              </a:rPr>
              <a:t>A null hypothesis and an alternative hypothesis are set up before performing the hypothesis testing.</a:t>
            </a:r>
          </a:p>
        </p:txBody>
      </p:sp>
      <p:sp>
        <p:nvSpPr>
          <p:cNvPr id="4" name="Date Placeholder 3"/>
          <p:cNvSpPr>
            <a:spLocks noGrp="1"/>
          </p:cNvSpPr>
          <p:nvPr>
            <p:ph type="dt" sz="half" idx="10"/>
          </p:nvPr>
        </p:nvSpPr>
        <p:spPr/>
        <p:txBody>
          <a:bodyPr/>
          <a:lstStyle/>
          <a:p>
            <a:fld id="{6186F0B8-3185-324B-BF88-2390A5D1B333}"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T</a:t>
            </a:r>
            <a:r>
              <a:rPr lang="en-US" sz="2400" b="1" i="0" dirty="0">
                <a:solidFill>
                  <a:srgbClr val="333333"/>
                </a:solidFill>
                <a:effectLst/>
                <a:latin typeface="Source Sans Variable"/>
              </a:rPr>
              <a:t>esting as Hypothesis </a:t>
            </a:r>
            <a:r>
              <a:rPr lang="en-US" sz="2400" dirty="0"/>
              <a:t>(CO3)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26936059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5213350"/>
          </a:xfrm>
        </p:spPr>
        <p:txBody>
          <a:bodyPr>
            <a:noAutofit/>
          </a:bodyPr>
          <a:lstStyle/>
          <a:p>
            <a:pPr marL="457200" indent="-457200" algn="just">
              <a:buFont typeface="+mj-lt"/>
              <a:buAutoNum type="arabicPeriod"/>
            </a:pPr>
            <a:r>
              <a:rPr lang="en-US" sz="2400" dirty="0"/>
              <a:t>State your research hypothesis as a null hypothesis and alternate hypothesis (Ho) and (Ha or H1).</a:t>
            </a:r>
          </a:p>
          <a:p>
            <a:pPr marL="457200" indent="-457200" algn="just">
              <a:buFont typeface="+mj-lt"/>
              <a:buAutoNum type="arabicPeriod"/>
            </a:pPr>
            <a:r>
              <a:rPr lang="en-US" sz="2400" dirty="0"/>
              <a:t>Collect data in a way designed to test the hypothesis.</a:t>
            </a:r>
          </a:p>
          <a:p>
            <a:pPr marL="457200" indent="-457200" algn="just">
              <a:buFont typeface="+mj-lt"/>
              <a:buAutoNum type="arabicPeriod"/>
            </a:pPr>
            <a:r>
              <a:rPr lang="en-US" sz="2400" dirty="0"/>
              <a:t>Perform an appropriate statistical test.</a:t>
            </a:r>
          </a:p>
          <a:p>
            <a:pPr marL="457200" indent="-457200" algn="just">
              <a:buFont typeface="+mj-lt"/>
              <a:buAutoNum type="arabicPeriod"/>
            </a:pPr>
            <a:r>
              <a:rPr lang="en-US" sz="2400" dirty="0"/>
              <a:t>Decide whether to reject or fail to reject your null hypothesis.</a:t>
            </a:r>
          </a:p>
          <a:p>
            <a:pPr marL="457200" indent="-457200" algn="just">
              <a:buFont typeface="+mj-lt"/>
              <a:buAutoNum type="arabicPeriod"/>
            </a:pPr>
            <a:r>
              <a:rPr lang="en-US" sz="2400" dirty="0"/>
              <a:t>Present the findings in your results and discussion section.</a:t>
            </a:r>
            <a:endParaRPr lang="en-US" sz="24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D33453C8-81BC-514F-A5E2-691F026C02DC}"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172951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8F6FC44-F10E-DC4E-A73F-540A75ACFFCF}" type="datetime1">
              <a:rPr lang="en-IN" smtClean="0"/>
              <a:t>05-01-2025</a:t>
            </a:fld>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5</a:t>
            </a:fld>
            <a:endParaRPr lang="en-US"/>
          </a:p>
        </p:txBody>
      </p:sp>
      <p:sp>
        <p:nvSpPr>
          <p:cNvPr id="7" name="Title 1"/>
          <p:cNvSpPr txBox="1">
            <a:spLocks/>
          </p:cNvSpPr>
          <p:nvPr/>
        </p:nvSpPr>
        <p:spPr>
          <a:xfrm>
            <a:off x="1371600" y="-39189"/>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200" i="0" u="none" strike="noStrike" kern="1200" cap="none" spc="0" normalizeH="0" baseline="0" noProof="0" dirty="0">
                <a:ln>
                  <a:noFill/>
                </a:ln>
                <a:effectLst/>
                <a:uLnTx/>
                <a:uFillTx/>
                <a:latin typeface="Calibri (Body)"/>
              </a:rPr>
              <a:t>Course</a:t>
            </a:r>
            <a:r>
              <a:rPr kumimoji="0" lang="en-US" sz="2200" i="0" u="none" strike="noStrike" kern="1200" cap="none" spc="0" normalizeH="0" noProof="0" dirty="0">
                <a:ln>
                  <a:noFill/>
                </a:ln>
                <a:effectLst/>
                <a:uLnTx/>
                <a:uFillTx/>
                <a:latin typeface="Calibri (Body)"/>
              </a:rPr>
              <a:t> Outcome</a:t>
            </a:r>
            <a:endParaRPr lang="en-US" sz="2200" i="0" u="none" strike="noStrike" kern="1200" cap="none" spc="0" normalizeH="0" baseline="0" noProof="0" dirty="0">
              <a:ln>
                <a:noFill/>
              </a:ln>
              <a:effectLst/>
              <a:uLnTx/>
              <a:uFillTx/>
              <a:latin typeface="Calibri (Body)"/>
            </a:endParaRPr>
          </a:p>
        </p:txBody>
      </p:sp>
      <p:graphicFrame>
        <p:nvGraphicFramePr>
          <p:cNvPr id="9" name="Table 8"/>
          <p:cNvGraphicFramePr>
            <a:graphicFrameLocks noGrp="1"/>
          </p:cNvGraphicFramePr>
          <p:nvPr>
            <p:extLst>
              <p:ext uri="{D42A27DB-BD31-4B8C-83A1-F6EECF244321}">
                <p14:modId xmlns:p14="http://schemas.microsoft.com/office/powerpoint/2010/main" val="2970281313"/>
              </p:ext>
            </p:extLst>
          </p:nvPr>
        </p:nvGraphicFramePr>
        <p:xfrm>
          <a:off x="901345" y="864537"/>
          <a:ext cx="7785455" cy="5037101"/>
        </p:xfrm>
        <a:graphic>
          <a:graphicData uri="http://schemas.openxmlformats.org/drawingml/2006/table">
            <a:tbl>
              <a:tblPr firstRow="1" bandRow="1">
                <a:tableStyleId>{5C22544A-7EE6-4342-B048-85BDC9FD1C3A}</a:tableStyleId>
              </a:tblPr>
              <a:tblGrid>
                <a:gridCol w="1068591">
                  <a:extLst>
                    <a:ext uri="{9D8B030D-6E8A-4147-A177-3AD203B41FA5}">
                      <a16:colId xmlns:a16="http://schemas.microsoft.com/office/drawing/2014/main" val="20000"/>
                    </a:ext>
                  </a:extLst>
                </a:gridCol>
                <a:gridCol w="5433904">
                  <a:extLst>
                    <a:ext uri="{9D8B030D-6E8A-4147-A177-3AD203B41FA5}">
                      <a16:colId xmlns:a16="http://schemas.microsoft.com/office/drawing/2014/main" val="20001"/>
                    </a:ext>
                  </a:extLst>
                </a:gridCol>
                <a:gridCol w="1282960">
                  <a:extLst>
                    <a:ext uri="{9D8B030D-6E8A-4147-A177-3AD203B41FA5}">
                      <a16:colId xmlns:a16="http://schemas.microsoft.com/office/drawing/2014/main" val="1460646761"/>
                    </a:ext>
                  </a:extLst>
                </a:gridCol>
              </a:tblGrid>
              <a:tr h="1372482">
                <a:tc>
                  <a:txBody>
                    <a:bodyPr/>
                    <a:lstStyle/>
                    <a:p>
                      <a:pPr algn="ctr"/>
                      <a:r>
                        <a:rPr lang="en-IN" sz="1800" b="1" kern="1200" dirty="0">
                          <a:solidFill>
                            <a:schemeClr val="lt1"/>
                          </a:solidFill>
                          <a:latin typeface="Calibri (Body)"/>
                          <a:ea typeface="+mn-ea"/>
                          <a:cs typeface="+mn-cs"/>
                        </a:rPr>
                        <a:t>COURSE OUTCOME NO.</a:t>
                      </a:r>
                      <a:endParaRPr lang="en-IN" sz="1800" b="1" dirty="0">
                        <a:latin typeface="Calibri (Body)"/>
                      </a:endParaRPr>
                    </a:p>
                  </a:txBody>
                  <a:tcPr/>
                </a:tc>
                <a:tc>
                  <a:txBody>
                    <a:bodyPr/>
                    <a:lstStyle/>
                    <a:p>
                      <a:pPr marL="0" algn="ctr" defTabSz="914400" rtl="0" eaLnBrk="1" latinLnBrk="0" hangingPunct="1"/>
                      <a:r>
                        <a:rPr lang="en-IN" sz="1800" b="1" kern="1200" dirty="0">
                          <a:solidFill>
                            <a:schemeClr val="lt1"/>
                          </a:solidFill>
                          <a:latin typeface="Calibri (Body)"/>
                          <a:ea typeface="+mn-ea"/>
                          <a:cs typeface="+mn-cs"/>
                        </a:rPr>
                        <a:t>COURSE OUTCOMES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Body)"/>
                        </a:rPr>
                        <a:t>Bloom’s Knowledge Level (KL)</a:t>
                      </a:r>
                      <a:endParaRPr lang="en-IN" sz="1800" dirty="0">
                        <a:effectLst/>
                        <a:latin typeface="Calibri (Body)"/>
                        <a:ea typeface="Times New Roman" panose="02020603050405020304" pitchFamily="18" charset="0"/>
                        <a:cs typeface="Calibri" panose="020F0502020204030204" pitchFamily="34" charset="0"/>
                      </a:endParaRPr>
                    </a:p>
                    <a:p>
                      <a:pPr marL="0" algn="ctr" defTabSz="914400" rtl="0" eaLnBrk="1" latinLnBrk="0" hangingPunct="1"/>
                      <a:endParaRPr lang="en-IN" sz="1800" b="1" kern="1200" dirty="0">
                        <a:solidFill>
                          <a:schemeClr val="lt1"/>
                        </a:solidFill>
                        <a:latin typeface="Calibri (Body)"/>
                        <a:ea typeface="+mn-ea"/>
                        <a:cs typeface="+mn-cs"/>
                      </a:endParaRPr>
                    </a:p>
                  </a:txBody>
                  <a:tcPr/>
                </a:tc>
                <a:extLst>
                  <a:ext uri="{0D108BD9-81ED-4DB2-BD59-A6C34878D82A}">
                    <a16:rowId xmlns:a16="http://schemas.microsoft.com/office/drawing/2014/main" val="10000"/>
                  </a:ext>
                </a:extLst>
              </a:tr>
              <a:tr h="667000">
                <a:tc>
                  <a:txBody>
                    <a:bodyPr/>
                    <a:lstStyle/>
                    <a:p>
                      <a:pPr algn="ctr"/>
                      <a:r>
                        <a:rPr lang="en-US" sz="1800" kern="1200" dirty="0">
                          <a:solidFill>
                            <a:srgbClr val="000000"/>
                          </a:solidFill>
                          <a:effectLst/>
                          <a:latin typeface="Times New Roman"/>
                          <a:ea typeface="+mn-ea"/>
                          <a:cs typeface="+mn-cs"/>
                        </a:rPr>
                        <a:t>CO1</a:t>
                      </a:r>
                      <a:endParaRPr lang="en-IN" sz="1800" kern="1200" dirty="0">
                        <a:solidFill>
                          <a:srgbClr val="000000"/>
                        </a:solidFill>
                        <a:effectLst/>
                        <a:latin typeface="Times New Roman"/>
                        <a:ea typeface="+mn-ea"/>
                        <a:cs typeface="+mn-cs"/>
                      </a:endParaRPr>
                    </a:p>
                  </a:txBody>
                  <a:tcPr>
                    <a:solidFill>
                      <a:schemeClr val="bg1"/>
                    </a:solidFill>
                  </a:tcPr>
                </a:tc>
                <a:tc>
                  <a:txBody>
                    <a:bodyPr/>
                    <a:lstStyle/>
                    <a:p>
                      <a:pPr marL="27305" marR="0" lvl="0" indent="-274320" algn="l">
                        <a:lnSpc>
                          <a:spcPct val="114999"/>
                        </a:lnSpc>
                        <a:spcBef>
                          <a:spcPts val="0"/>
                        </a:spcBef>
                        <a:spcAft>
                          <a:spcPts val="0"/>
                        </a:spcAft>
                        <a:buNone/>
                      </a:pPr>
                      <a:r>
                        <a:rPr lang="en-US" sz="1800" kern="1200" noProof="0" dirty="0">
                          <a:solidFill>
                            <a:srgbClr val="000000"/>
                          </a:solidFill>
                          <a:effectLst/>
                          <a:latin typeface="Times New Roman"/>
                          <a:ea typeface="+mn-ea"/>
                          <a:cs typeface="+mn-cs"/>
                        </a:rPr>
                        <a:t>Learn sophisticated design tools to sharpen their problem-solving skills</a:t>
                      </a:r>
                      <a:endParaRPr lang="en-US" sz="1800" kern="1200" dirty="0">
                        <a:solidFill>
                          <a:srgbClr val="000000"/>
                        </a:solidFill>
                        <a:effectLst/>
                        <a:latin typeface="Times New Roman"/>
                        <a:ea typeface="+mn-ea"/>
                        <a:cs typeface="+mn-cs"/>
                      </a:endParaRPr>
                    </a:p>
                  </a:txBody>
                  <a:tcPr marL="68580" marR="68580" marT="0" marB="0">
                    <a:solidFill>
                      <a:schemeClr val="bg1"/>
                    </a:solidFill>
                  </a:tcPr>
                </a:tc>
                <a:tc>
                  <a:txBody>
                    <a:bodyPr/>
                    <a:lstStyle/>
                    <a:p>
                      <a:pPr marL="0" algn="ctr" defTabSz="914400" rtl="0" eaLnBrk="1" latinLnBrk="0" hangingPunct="1"/>
                      <a:r>
                        <a:rPr lang="en-US" sz="1800" kern="1200" dirty="0">
                          <a:solidFill>
                            <a:schemeClr val="dk1"/>
                          </a:solidFill>
                          <a:effectLst/>
                          <a:latin typeface="Calibri (Body)"/>
                          <a:ea typeface="+mn-ea"/>
                          <a:cs typeface="+mn-cs"/>
                        </a:rPr>
                        <a:t>K4</a:t>
                      </a:r>
                      <a:endParaRPr lang="en-IN" sz="1800" kern="1200" dirty="0">
                        <a:solidFill>
                          <a:schemeClr val="dk1"/>
                        </a:solidFill>
                        <a:effectLst/>
                        <a:latin typeface="Calibri (Body)"/>
                        <a:ea typeface="+mn-ea"/>
                        <a:cs typeface="+mn-cs"/>
                      </a:endParaRPr>
                    </a:p>
                  </a:txBody>
                  <a:tcPr marL="68580" marR="68580" marT="0" marB="0">
                    <a:solidFill>
                      <a:schemeClr val="bg1"/>
                    </a:solidFill>
                  </a:tcPr>
                </a:tc>
                <a:extLst>
                  <a:ext uri="{0D108BD9-81ED-4DB2-BD59-A6C34878D82A}">
                    <a16:rowId xmlns:a16="http://schemas.microsoft.com/office/drawing/2014/main" val="10001"/>
                  </a:ext>
                </a:extLst>
              </a:tr>
              <a:tr h="769616">
                <a:tc>
                  <a:txBody>
                    <a:bodyPr/>
                    <a:lstStyle/>
                    <a:p>
                      <a:pPr algn="ctr"/>
                      <a:r>
                        <a:rPr lang="en-US" sz="1800" kern="1200" dirty="0">
                          <a:solidFill>
                            <a:srgbClr val="000000"/>
                          </a:solidFill>
                          <a:effectLst/>
                          <a:latin typeface="Times New Roman"/>
                          <a:ea typeface="+mn-ea"/>
                          <a:cs typeface="+mn-cs"/>
                        </a:rPr>
                        <a:t>CO2</a:t>
                      </a:r>
                      <a:endParaRPr lang="en-IN" sz="1800" kern="1200" dirty="0">
                        <a:solidFill>
                          <a:srgbClr val="000000"/>
                        </a:solidFill>
                        <a:effectLst/>
                        <a:latin typeface="Times New Roman"/>
                        <a:ea typeface="+mn-ea"/>
                        <a:cs typeface="+mn-cs"/>
                      </a:endParaRPr>
                    </a:p>
                  </a:txBody>
                  <a:tcPr>
                    <a:noFill/>
                  </a:tcPr>
                </a:tc>
                <a:tc>
                  <a:txBody>
                    <a:bodyPr/>
                    <a:lstStyle/>
                    <a:p>
                      <a:pPr marL="0" marR="0" lvl="0" indent="0" algn="just">
                        <a:lnSpc>
                          <a:spcPct val="100000"/>
                        </a:lnSpc>
                        <a:spcBef>
                          <a:spcPts val="0"/>
                        </a:spcBef>
                        <a:spcAft>
                          <a:spcPts val="0"/>
                        </a:spcAft>
                        <a:buClr>
                          <a:srgbClr val="000000"/>
                        </a:buClr>
                        <a:buNone/>
                      </a:pPr>
                      <a:r>
                        <a:rPr lang="en-US" sz="1800" kern="1200" noProof="0" dirty="0">
                          <a:solidFill>
                            <a:srgbClr val="000000"/>
                          </a:solidFill>
                          <a:effectLst/>
                          <a:latin typeface="Times New Roman"/>
                          <a:cs typeface="+mn-cs"/>
                        </a:rPr>
                        <a:t>Generate innovate ideas using design thinking tools and converge to feasible idea for breakthrough solution </a:t>
                      </a:r>
                    </a:p>
                    <a:p>
                      <a:pPr marL="27305" indent="-274320" algn="l" defTabSz="914400">
                        <a:lnSpc>
                          <a:spcPct val="115000"/>
                        </a:lnSpc>
                        <a:spcAft>
                          <a:spcPts val="0"/>
                        </a:spcAft>
                        <a:tabLst/>
                        <a:defRPr/>
                      </a:pPr>
                      <a:endParaRPr lang="en-IN" sz="1800" b="0" kern="1200" dirty="0">
                        <a:solidFill>
                          <a:srgbClr val="000000"/>
                        </a:solidFill>
                        <a:latin typeface="Calibri (Body)"/>
                        <a:ea typeface="+mn-ea"/>
                      </a:endParaRPr>
                    </a:p>
                  </a:txBody>
                  <a:tcPr marL="68580" marR="68580" marT="0" marB="0">
                    <a:noFill/>
                  </a:tcPr>
                </a:tc>
                <a:tc>
                  <a:txBody>
                    <a:bodyPr/>
                    <a:lstStyle/>
                    <a:p>
                      <a:pPr marL="0" algn="ctr" defTabSz="914400" rtl="0" eaLnBrk="1" latinLnBrk="0" hangingPunct="1"/>
                      <a:r>
                        <a:rPr lang="en-US" sz="1800" kern="1200" dirty="0">
                          <a:solidFill>
                            <a:schemeClr val="dk1"/>
                          </a:solidFill>
                          <a:effectLst/>
                          <a:latin typeface="Calibri (Body)"/>
                          <a:ea typeface="+mn-ea"/>
                          <a:cs typeface="+mn-cs"/>
                        </a:rPr>
                        <a:t>K1, K3</a:t>
                      </a:r>
                      <a:endParaRPr lang="en-IN" sz="1800" kern="1200" dirty="0">
                        <a:solidFill>
                          <a:schemeClr val="dk1"/>
                        </a:solidFill>
                        <a:effectLst/>
                        <a:latin typeface="Calibri (Body)"/>
                        <a:ea typeface="+mn-ea"/>
                        <a:cs typeface="+mn-cs"/>
                      </a:endParaRPr>
                    </a:p>
                  </a:txBody>
                  <a:tcPr marL="68580" marR="68580" marT="0" marB="0">
                    <a:noFill/>
                  </a:tcPr>
                </a:tc>
                <a:extLst>
                  <a:ext uri="{0D108BD9-81ED-4DB2-BD59-A6C34878D82A}">
                    <a16:rowId xmlns:a16="http://schemas.microsoft.com/office/drawing/2014/main" val="10002"/>
                  </a:ext>
                </a:extLst>
              </a:tr>
              <a:tr h="653142">
                <a:tc>
                  <a:txBody>
                    <a:bodyPr/>
                    <a:lstStyle/>
                    <a:p>
                      <a:pPr algn="ctr"/>
                      <a:r>
                        <a:rPr lang="en-US" sz="1800" kern="1200" dirty="0">
                          <a:solidFill>
                            <a:srgbClr val="000000"/>
                          </a:solidFill>
                          <a:effectLst/>
                          <a:latin typeface="Times New Roman"/>
                          <a:ea typeface="+mn-ea"/>
                          <a:cs typeface="+mn-cs"/>
                        </a:rPr>
                        <a:t>CO3</a:t>
                      </a:r>
                      <a:endParaRPr lang="en-IN" sz="1800" kern="1200" dirty="0">
                        <a:solidFill>
                          <a:srgbClr val="000000"/>
                        </a:solidFill>
                        <a:effectLst/>
                        <a:latin typeface="Times New Roman"/>
                        <a:ea typeface="+mn-ea"/>
                        <a:cs typeface="+mn-cs"/>
                      </a:endParaRPr>
                    </a:p>
                  </a:txBody>
                  <a:tcPr>
                    <a:solidFill>
                      <a:schemeClr val="bg1">
                        <a:lumMod val="85000"/>
                      </a:schemeClr>
                    </a:solidFill>
                  </a:tcPr>
                </a:tc>
                <a:tc>
                  <a:txBody>
                    <a:bodyPr/>
                    <a:lstStyle/>
                    <a:p>
                      <a:pPr marL="0" marR="0" lvl="0" indent="0" algn="just">
                        <a:lnSpc>
                          <a:spcPct val="100000"/>
                        </a:lnSpc>
                        <a:spcBef>
                          <a:spcPts val="0"/>
                        </a:spcBef>
                        <a:spcAft>
                          <a:spcPts val="0"/>
                        </a:spcAft>
                        <a:buClr>
                          <a:srgbClr val="000000"/>
                        </a:buClr>
                        <a:buNone/>
                      </a:pPr>
                      <a:r>
                        <a:rPr lang="en-US" sz="1800" kern="1200" noProof="0" dirty="0">
                          <a:solidFill>
                            <a:srgbClr val="000000"/>
                          </a:solidFill>
                          <a:effectLst/>
                          <a:latin typeface="Times New Roman"/>
                          <a:ea typeface="+mn-ea"/>
                          <a:cs typeface="+mn-cs"/>
                        </a:rPr>
                        <a:t>Implement storytelling for persuasive articulation</a:t>
                      </a:r>
                    </a:p>
                  </a:txBody>
                  <a:tcPr marL="68580" marR="68580" marT="0" marB="0">
                    <a:solidFill>
                      <a:schemeClr val="bg1">
                        <a:lumMod val="85000"/>
                      </a:schemeClr>
                    </a:solidFill>
                  </a:tcPr>
                </a:tc>
                <a:tc>
                  <a:txBody>
                    <a:bodyPr/>
                    <a:lstStyle/>
                    <a:p>
                      <a:pPr marL="0" algn="ctr" defTabSz="914400" rtl="0" eaLnBrk="1" latinLnBrk="0" hangingPunct="1"/>
                      <a:r>
                        <a:rPr lang="en-US" sz="1800" kern="1200" dirty="0">
                          <a:solidFill>
                            <a:schemeClr val="dk1"/>
                          </a:solidFill>
                          <a:effectLst/>
                          <a:latin typeface="Calibri (Body)"/>
                          <a:ea typeface="+mn-ea"/>
                          <a:cs typeface="+mn-cs"/>
                        </a:rPr>
                        <a:t>K2,K4</a:t>
                      </a:r>
                      <a:endParaRPr lang="en-IN" sz="1800" kern="1200" dirty="0">
                        <a:solidFill>
                          <a:schemeClr val="dk1"/>
                        </a:solidFill>
                        <a:effectLst/>
                        <a:latin typeface="Calibri (Body)"/>
                        <a:ea typeface="+mn-ea"/>
                        <a:cs typeface="+mn-cs"/>
                      </a:endParaRPr>
                    </a:p>
                  </a:txBody>
                  <a:tcPr marL="68580" marR="68580" marT="0" marB="0">
                    <a:solidFill>
                      <a:schemeClr val="bg1">
                        <a:lumMod val="85000"/>
                      </a:schemeClr>
                    </a:solidFill>
                  </a:tcPr>
                </a:tc>
                <a:extLst>
                  <a:ext uri="{0D108BD9-81ED-4DB2-BD59-A6C34878D82A}">
                    <a16:rowId xmlns:a16="http://schemas.microsoft.com/office/drawing/2014/main" val="10003"/>
                  </a:ext>
                </a:extLst>
              </a:tr>
              <a:tr h="577780">
                <a:tc>
                  <a:txBody>
                    <a:bodyPr/>
                    <a:lstStyle/>
                    <a:p>
                      <a:pPr algn="ctr"/>
                      <a:r>
                        <a:rPr lang="en-US" sz="1800" kern="1200" dirty="0">
                          <a:solidFill>
                            <a:srgbClr val="000000"/>
                          </a:solidFill>
                          <a:effectLst/>
                          <a:latin typeface="Times New Roman"/>
                          <a:ea typeface="+mn-ea"/>
                          <a:cs typeface="+mn-cs"/>
                        </a:rPr>
                        <a:t>CO4</a:t>
                      </a:r>
                      <a:endParaRPr lang="en-IN" sz="1800" kern="1200" dirty="0">
                        <a:solidFill>
                          <a:srgbClr val="000000"/>
                        </a:solidFill>
                        <a:effectLst/>
                        <a:latin typeface="Times New Roman"/>
                        <a:ea typeface="+mn-ea"/>
                        <a:cs typeface="+mn-cs"/>
                      </a:endParaRPr>
                    </a:p>
                  </a:txBody>
                  <a:tcPr>
                    <a:noFill/>
                  </a:tcPr>
                </a:tc>
                <a:tc>
                  <a:txBody>
                    <a:bodyPr/>
                    <a:lstStyle/>
                    <a:p>
                      <a:pPr marL="27305" marR="0" lvl="0" indent="-274320" algn="l">
                        <a:lnSpc>
                          <a:spcPct val="114999"/>
                        </a:lnSpc>
                        <a:spcBef>
                          <a:spcPts val="0"/>
                        </a:spcBef>
                        <a:spcAft>
                          <a:spcPts val="0"/>
                        </a:spcAft>
                        <a:buNone/>
                      </a:pPr>
                      <a:r>
                        <a:rPr lang="en-US" sz="1800" kern="1200" noProof="0" dirty="0">
                          <a:solidFill>
                            <a:srgbClr val="000000"/>
                          </a:solidFill>
                          <a:effectLst/>
                          <a:latin typeface="Times New Roman"/>
                          <a:ea typeface="+mn-ea"/>
                          <a:cs typeface="+mn-cs"/>
                        </a:rPr>
                        <a:t>Understanding the nature of leadership empowerment</a:t>
                      </a:r>
                      <a:endParaRPr lang="en-US" sz="1800" kern="1200" dirty="0">
                        <a:solidFill>
                          <a:srgbClr val="000000"/>
                        </a:solidFill>
                        <a:effectLst/>
                        <a:latin typeface="Times New Roman"/>
                        <a:ea typeface="+mn-ea"/>
                        <a:cs typeface="+mn-cs"/>
                      </a:endParaRPr>
                    </a:p>
                  </a:txBody>
                  <a:tcPr marL="68580" marR="68580" marT="0" marB="0">
                    <a:noFill/>
                  </a:tcPr>
                </a:tc>
                <a:tc>
                  <a:txBody>
                    <a:bodyPr/>
                    <a:lstStyle/>
                    <a:p>
                      <a:pPr marL="0" algn="ctr" defTabSz="914400" rtl="0" eaLnBrk="1" latinLnBrk="0" hangingPunct="1"/>
                      <a:r>
                        <a:rPr lang="en-US" sz="1800" kern="1200" dirty="0">
                          <a:solidFill>
                            <a:schemeClr val="dk1"/>
                          </a:solidFill>
                          <a:effectLst/>
                          <a:latin typeface="Calibri (Body)"/>
                          <a:ea typeface="+mn-ea"/>
                          <a:cs typeface="+mn-cs"/>
                        </a:rPr>
                        <a:t>K3, K5</a:t>
                      </a:r>
                      <a:endParaRPr lang="en-IN" sz="1800" kern="1200" dirty="0">
                        <a:solidFill>
                          <a:schemeClr val="dk1"/>
                        </a:solidFill>
                        <a:effectLst/>
                        <a:latin typeface="Calibri (Body)"/>
                        <a:ea typeface="+mn-ea"/>
                        <a:cs typeface="+mn-cs"/>
                      </a:endParaRPr>
                    </a:p>
                  </a:txBody>
                  <a:tcPr marL="68580" marR="68580" marT="0" marB="0">
                    <a:noFill/>
                  </a:tcPr>
                </a:tc>
                <a:extLst>
                  <a:ext uri="{0D108BD9-81ED-4DB2-BD59-A6C34878D82A}">
                    <a16:rowId xmlns:a16="http://schemas.microsoft.com/office/drawing/2014/main" val="10004"/>
                  </a:ext>
                </a:extLst>
              </a:tr>
              <a:tr h="828989">
                <a:tc>
                  <a:txBody>
                    <a:bodyPr/>
                    <a:lstStyle/>
                    <a:p>
                      <a:pPr algn="ctr"/>
                      <a:r>
                        <a:rPr lang="en-US" sz="1800" kern="1200" dirty="0">
                          <a:solidFill>
                            <a:srgbClr val="000000"/>
                          </a:solidFill>
                          <a:effectLst/>
                          <a:latin typeface="Times New Roman"/>
                          <a:ea typeface="+mn-ea"/>
                          <a:cs typeface="+mn-cs"/>
                        </a:rPr>
                        <a:t>CO5</a:t>
                      </a:r>
                      <a:endParaRPr lang="en-IN" sz="1800" kern="1200" dirty="0">
                        <a:solidFill>
                          <a:srgbClr val="000000"/>
                        </a:solidFill>
                        <a:effectLst/>
                        <a:latin typeface="Times New Roman"/>
                        <a:ea typeface="+mn-ea"/>
                        <a:cs typeface="+mn-cs"/>
                      </a:endParaRPr>
                    </a:p>
                  </a:txBody>
                  <a:tcPr>
                    <a:noFill/>
                  </a:tcPr>
                </a:tc>
                <a:tc>
                  <a:txBody>
                    <a:bodyPr/>
                    <a:lstStyle/>
                    <a:p>
                      <a:pPr marL="27305" marR="0" lvl="0" indent="-274320" algn="l">
                        <a:lnSpc>
                          <a:spcPct val="114999"/>
                        </a:lnSpc>
                        <a:spcBef>
                          <a:spcPts val="0"/>
                        </a:spcBef>
                        <a:spcAft>
                          <a:spcPts val="0"/>
                        </a:spcAft>
                        <a:buNone/>
                      </a:pPr>
                      <a:r>
                        <a:rPr lang="en-US" sz="1800" kern="1200" noProof="0" dirty="0">
                          <a:solidFill>
                            <a:srgbClr val="000000"/>
                          </a:solidFill>
                          <a:effectLst/>
                          <a:latin typeface="Times New Roman"/>
                          <a:ea typeface="+mn-ea"/>
                          <a:cs typeface="+mn-cs"/>
                        </a:rPr>
                        <a:t>Understand the role of a human being in ensuring harmony in society and nature. </a:t>
                      </a:r>
                      <a:endParaRPr lang="en-US" sz="1800" kern="1200" dirty="0">
                        <a:solidFill>
                          <a:srgbClr val="000000"/>
                        </a:solidFill>
                        <a:effectLst/>
                        <a:latin typeface="Times New Roman"/>
                        <a:ea typeface="+mn-ea"/>
                        <a:cs typeface="+mn-cs"/>
                      </a:endParaRPr>
                    </a:p>
                    <a:p>
                      <a:pPr marL="27305" indent="-274320" algn="l">
                        <a:lnSpc>
                          <a:spcPct val="115000"/>
                        </a:lnSpc>
                        <a:spcAft>
                          <a:spcPts val="0"/>
                        </a:spcAft>
                      </a:pPr>
                      <a:endParaRPr lang="en-IN" sz="1800" kern="1200" dirty="0">
                        <a:solidFill>
                          <a:srgbClr val="000000"/>
                        </a:solidFill>
                        <a:effectLst/>
                        <a:latin typeface="Times New Roman"/>
                        <a:ea typeface="+mn-ea"/>
                        <a:cs typeface="+mn-cs"/>
                      </a:endParaRPr>
                    </a:p>
                  </a:txBody>
                  <a:tcPr marL="68580" marR="68580" marT="0" marB="0">
                    <a:noFill/>
                  </a:tcPr>
                </a:tc>
                <a:tc>
                  <a:txBody>
                    <a:bodyPr/>
                    <a:lstStyle/>
                    <a:p>
                      <a:pPr marL="0" algn="ctr" defTabSz="914400" rtl="0" eaLnBrk="1" latinLnBrk="0" hangingPunct="1"/>
                      <a:r>
                        <a:rPr lang="en-US" sz="1800" kern="1200" dirty="0">
                          <a:solidFill>
                            <a:schemeClr val="dk1"/>
                          </a:solidFill>
                          <a:effectLst/>
                          <a:latin typeface="Calibri (Body)"/>
                          <a:ea typeface="+mn-ea"/>
                          <a:cs typeface="+mn-cs"/>
                        </a:rPr>
                        <a:t>K2, K3</a:t>
                      </a:r>
                      <a:endParaRPr lang="en-IN" sz="1800" kern="1200" dirty="0">
                        <a:solidFill>
                          <a:schemeClr val="dk1"/>
                        </a:solidFill>
                        <a:effectLst/>
                        <a:latin typeface="Calibri (Body)"/>
                        <a:ea typeface="+mn-ea"/>
                        <a:cs typeface="+mn-cs"/>
                      </a:endParaRPr>
                    </a:p>
                  </a:txBody>
                  <a:tcPr marL="68580" marR="68580" marT="0" marB="0">
                    <a:noFill/>
                  </a:tcPr>
                </a:tc>
                <a:extLst>
                  <a:ext uri="{0D108BD9-81ED-4DB2-BD59-A6C34878D82A}">
                    <a16:rowId xmlns:a16="http://schemas.microsoft.com/office/drawing/2014/main" val="10005"/>
                  </a:ext>
                </a:extLst>
              </a:tr>
            </a:tbl>
          </a:graphicData>
        </a:graphic>
      </p:graphicFrame>
      <p:sp>
        <p:nvSpPr>
          <p:cNvPr id="3" name="Footer Placeholder 4">
            <a:extLst>
              <a:ext uri="{FF2B5EF4-FFF2-40B4-BE49-F238E27FC236}">
                <a16:creationId xmlns:a16="http://schemas.microsoft.com/office/drawing/2014/main" id="{1B707AAE-A719-8528-2925-AC1B887439C9}"/>
              </a:ext>
            </a:extLst>
          </p:cNvPr>
          <p:cNvSpPr>
            <a:spLocks noGrp="1"/>
          </p:cNvSpPr>
          <p:nvPr>
            <p:ph type="ftr" sz="quarter" idx="11"/>
          </p:nvPr>
        </p:nvSpPr>
        <p:spPr>
          <a:xfrm>
            <a:off x="2514600" y="6356350"/>
            <a:ext cx="5029200" cy="365125"/>
          </a:xfrm>
        </p:spPr>
        <p:txBody>
          <a:bodyPr/>
          <a:lstStyle/>
          <a:p>
            <a:r>
              <a:rPr lang="fi-FI">
                <a:latin typeface="Times New Roman" pitchFamily="18" charset="0"/>
                <a:cs typeface="Times New Roman" pitchFamily="18" charset="0"/>
              </a:rPr>
              <a:t>Ms. Barkha Bhardwaj          DT-II                Unit 3</a:t>
            </a:r>
            <a:endParaRPr lang="en-US"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4835138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ox(i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1D55D4B-2BCB-294A-9808-8483F5149BF6}"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8" name="Picture 7">
            <a:extLst>
              <a:ext uri="{FF2B5EF4-FFF2-40B4-BE49-F238E27FC236}">
                <a16:creationId xmlns:a16="http://schemas.microsoft.com/office/drawing/2014/main" id="{D2A2D135-3F84-3E27-D279-DAEE494CE966}"/>
              </a:ext>
            </a:extLst>
          </p:cNvPr>
          <p:cNvPicPr>
            <a:picLocks noChangeAspect="1"/>
          </p:cNvPicPr>
          <p:nvPr/>
        </p:nvPicPr>
        <p:blipFill>
          <a:blip r:embed="rId2"/>
          <a:stretch>
            <a:fillRect/>
          </a:stretch>
        </p:blipFill>
        <p:spPr>
          <a:xfrm>
            <a:off x="32657" y="1181100"/>
            <a:ext cx="9144000" cy="5143500"/>
          </a:xfrm>
          <a:prstGeom prst="rect">
            <a:avLst/>
          </a:prstGeom>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6848099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CE3CE3D-1B39-0B4F-B71F-627C7CC8E0F7}"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3074" name="Picture 2">
            <a:extLst>
              <a:ext uri="{FF2B5EF4-FFF2-40B4-BE49-F238E27FC236}">
                <a16:creationId xmlns:a16="http://schemas.microsoft.com/office/drawing/2014/main" id="{7440856B-4FF5-390E-578C-44B08F23008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181100"/>
            <a:ext cx="914400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96217024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E10CC70-1E20-044E-8069-353855EEC3B9}"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4098" name="Picture 2">
            <a:extLst>
              <a:ext uri="{FF2B5EF4-FFF2-40B4-BE49-F238E27FC236}">
                <a16:creationId xmlns:a16="http://schemas.microsoft.com/office/drawing/2014/main" id="{D3F9FF5F-30B3-B035-E5FB-803CEC62F3D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219200"/>
            <a:ext cx="914400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12419421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83B4BB-5B97-5842-B45E-A2E7008B3010}"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5122" name="Picture 2">
            <a:extLst>
              <a:ext uri="{FF2B5EF4-FFF2-40B4-BE49-F238E27FC236}">
                <a16:creationId xmlns:a16="http://schemas.microsoft.com/office/drawing/2014/main" id="{6B4FCF2C-628A-96A2-EFA5-948D700E2D7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219200"/>
            <a:ext cx="914400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61614778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84DBD9D-0FA2-A143-832A-ABEC0265A7F4}"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333333"/>
                </a:solidFill>
                <a:latin typeface="Source Sans Variable"/>
              </a:rPr>
              <a:t>Steps in Hypothesis Testing </a:t>
            </a:r>
            <a:r>
              <a:rPr lang="en-US" sz="2400" dirty="0"/>
              <a:t>(CO3)</a:t>
            </a:r>
          </a:p>
        </p:txBody>
      </p:sp>
      <p:pic>
        <p:nvPicPr>
          <p:cNvPr id="6146" name="Picture 2">
            <a:extLst>
              <a:ext uri="{FF2B5EF4-FFF2-40B4-BE49-F238E27FC236}">
                <a16:creationId xmlns:a16="http://schemas.microsoft.com/office/drawing/2014/main" id="{5AF11E1C-ACF0-D856-F203-380DC39B2E8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857250"/>
            <a:ext cx="914400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1053814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8C17779-24B2-B243-BE95-E3D07F337CA1}"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Observation and Shadowing Methods</a:t>
            </a:r>
            <a:r>
              <a:rPr lang="en-US" sz="2400" b="1" dirty="0">
                <a:solidFill>
                  <a:srgbClr val="333333"/>
                </a:solidFill>
                <a:latin typeface="Source Sans Variable"/>
              </a:rPr>
              <a:t> </a:t>
            </a:r>
            <a:r>
              <a:rPr lang="en-US" sz="2400" dirty="0"/>
              <a:t>(CO3)</a:t>
            </a:r>
          </a:p>
        </p:txBody>
      </p:sp>
      <p:sp>
        <p:nvSpPr>
          <p:cNvPr id="10" name="TextBox 9">
            <a:extLst>
              <a:ext uri="{FF2B5EF4-FFF2-40B4-BE49-F238E27FC236}">
                <a16:creationId xmlns:a16="http://schemas.microsoft.com/office/drawing/2014/main" id="{BE667884-8858-DD00-AFD0-522EFB550F12}"/>
              </a:ext>
            </a:extLst>
          </p:cNvPr>
          <p:cNvSpPr txBox="1"/>
          <p:nvPr/>
        </p:nvSpPr>
        <p:spPr>
          <a:xfrm>
            <a:off x="163286" y="1175657"/>
            <a:ext cx="8828314" cy="4708981"/>
          </a:xfrm>
          <a:prstGeom prst="rect">
            <a:avLst/>
          </a:prstGeom>
          <a:noFill/>
        </p:spPr>
        <p:txBody>
          <a:bodyPr wrap="square">
            <a:spAutoFit/>
          </a:bodyPr>
          <a:lstStyle/>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Qualitative research is based on the observation and collection of non-numerical insights. The results describe the frustrations and desires of the users. This information will help us to constantly improve the product.</a:t>
            </a:r>
          </a:p>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To really understand what people do, we can’t just ask them, we have to observe them. The observation provides accurate information about people, their tasks, habits, their needs and pain points.</a:t>
            </a:r>
            <a:endParaRPr lang="en-US" sz="2000" dirty="0">
              <a:solidFill>
                <a:srgbClr val="292929"/>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Observation means looking, listening, and thinking carefully about what we’re seeing and hearing, so we can find out specific details.</a:t>
            </a:r>
          </a:p>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Observation helps us to find out extensive information about mood, body language, pace, interaction style, user habits, and timing and gives us a full picture user’s point of view.</a:t>
            </a:r>
            <a:endParaRPr lang="en-US" sz="2000" dirty="0">
              <a:solidFill>
                <a:srgbClr val="292929"/>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The goal is to observe participants’ natural behavior, without interrupting them or affecting their behavior.</a:t>
            </a:r>
          </a:p>
          <a:p>
            <a:pPr marL="285750" indent="-285750" algn="just">
              <a:buFont typeface="Arial" panose="020B0604020202020204" pitchFamily="34" charset="0"/>
              <a:buChar char="•"/>
            </a:pPr>
            <a:r>
              <a:rPr lang="en-US" sz="2000" b="0" i="0" dirty="0">
                <a:solidFill>
                  <a:srgbClr val="292929"/>
                </a:solidFill>
                <a:effectLst/>
                <a:latin typeface="Times New Roman" panose="02020603050405020304" pitchFamily="18" charset="0"/>
                <a:cs typeface="Times New Roman" panose="02020603050405020304" pitchFamily="18" charset="0"/>
              </a:rPr>
              <a:t>Regular observation sessions provide useful feedback to us which can be used for constant product improvement. They also help us to create and adjust personas.</a:t>
            </a:r>
            <a:endParaRPr lang="en-US" sz="2000" dirty="0">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7165554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06DE9A4-4B81-DA44-9D6E-D9BD08133144}"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Shadowin</a:t>
            </a:r>
            <a:r>
              <a:rPr lang="en-US" sz="2400" b="1" dirty="0">
                <a:solidFill>
                  <a:srgbClr val="333333"/>
                </a:solidFill>
                <a:latin typeface="Source Sans Variable"/>
              </a:rPr>
              <a:t>g </a:t>
            </a:r>
            <a:r>
              <a:rPr lang="en-US" sz="2400" dirty="0"/>
              <a:t>(CO3)</a:t>
            </a:r>
          </a:p>
        </p:txBody>
      </p:sp>
      <p:sp>
        <p:nvSpPr>
          <p:cNvPr id="10" name="TextBox 9">
            <a:extLst>
              <a:ext uri="{FF2B5EF4-FFF2-40B4-BE49-F238E27FC236}">
                <a16:creationId xmlns:a16="http://schemas.microsoft.com/office/drawing/2014/main" id="{BE667884-8858-DD00-AFD0-522EFB550F12}"/>
              </a:ext>
            </a:extLst>
          </p:cNvPr>
          <p:cNvSpPr txBox="1"/>
          <p:nvPr/>
        </p:nvSpPr>
        <p:spPr>
          <a:xfrm>
            <a:off x="163286" y="1175657"/>
            <a:ext cx="8828314" cy="5632311"/>
          </a:xfrm>
          <a:prstGeom prst="rect">
            <a:avLst/>
          </a:prstGeom>
          <a:noFill/>
        </p:spPr>
        <p:txBody>
          <a:bodyPr wrap="square">
            <a:spAutoFit/>
          </a:bodyPr>
          <a:lstStyle/>
          <a:p>
            <a:pPr marL="285750" indent="-285750" algn="just">
              <a:buFont typeface="Arial" panose="020B0604020202020204" pitchFamily="34" charset="0"/>
              <a:buChar char="•"/>
            </a:pPr>
            <a:r>
              <a:rPr lang="en-US" sz="2400" b="0" i="0" dirty="0">
                <a:effectLst/>
              </a:rPr>
              <a:t>Shadowing is, by its very nature, a </a:t>
            </a:r>
            <a:r>
              <a:rPr lang="en-US" sz="2400" b="0" i="0" u="sng" dirty="0">
                <a:effectLst/>
                <a:hlinkClick r:id="rId2" tooltip="What is Qualitative Research?">
                  <a:extLst>
                    <a:ext uri="{A12FA001-AC4F-418D-AE19-62706E023703}">
                      <ahyp:hlinkClr xmlns:ahyp="http://schemas.microsoft.com/office/drawing/2018/hyperlinkcolor" val="tx"/>
                    </a:ext>
                  </a:extLst>
                </a:hlinkClick>
              </a:rPr>
              <a:t>qualitative research</a:t>
            </a:r>
            <a:r>
              <a:rPr lang="en-US" sz="2400" b="0" i="0" dirty="0">
                <a:effectLst/>
              </a:rPr>
              <a:t> technique. </a:t>
            </a:r>
          </a:p>
          <a:p>
            <a:pPr marL="285750" indent="-285750" algn="just">
              <a:buFont typeface="Arial" panose="020B0604020202020204" pitchFamily="34" charset="0"/>
              <a:buChar char="•"/>
            </a:pPr>
            <a:r>
              <a:rPr lang="en-US" sz="2400" b="0" i="0" dirty="0">
                <a:effectLst/>
              </a:rPr>
              <a:t>It is too time consuming and resource intensive to be conducted on a massive scale and thus it’s important to realize that it is best used to provide the basis for further </a:t>
            </a:r>
            <a:r>
              <a:rPr lang="en-US" sz="2400" b="0" i="0" u="sng" dirty="0">
                <a:effectLst/>
                <a:hlinkClick r:id="rId3" tooltip="What is Quantitative Research?">
                  <a:extLst>
                    <a:ext uri="{A12FA001-AC4F-418D-AE19-62706E023703}">
                      <ahyp:hlinkClr xmlns:ahyp="http://schemas.microsoft.com/office/drawing/2018/hyperlinkcolor" val="tx"/>
                    </a:ext>
                  </a:extLst>
                </a:hlinkClick>
              </a:rPr>
              <a:t>quantitative research</a:t>
            </a:r>
            <a:r>
              <a:rPr lang="en-US" sz="2400" b="0" i="0" dirty="0">
                <a:effectLst/>
              </a:rPr>
              <a:t> which offers statistically significant insights rather than being used as the end point of research.</a:t>
            </a:r>
          </a:p>
          <a:p>
            <a:pPr marL="285750" indent="-285750" algn="just">
              <a:buFont typeface="Arial" panose="020B0604020202020204" pitchFamily="34" charset="0"/>
              <a:buChar char="•"/>
            </a:pPr>
            <a:r>
              <a:rPr lang="en-US" sz="2400" b="0" i="0" dirty="0">
                <a:effectLst/>
              </a:rPr>
              <a:t>The key principle of shadowing is that the researcher acts as an observer only. </a:t>
            </a:r>
          </a:p>
          <a:p>
            <a:pPr marL="285750" indent="-285750" algn="just">
              <a:buFont typeface="Arial" panose="020B0604020202020204" pitchFamily="34" charset="0"/>
              <a:buChar char="•"/>
            </a:pPr>
            <a:r>
              <a:rPr lang="en-US" sz="2400" b="0" i="0" dirty="0">
                <a:effectLst/>
              </a:rPr>
              <a:t>They are not to interfere with the research subject (participant) as that interference might change the way that the subject behaves in any given circumstance. </a:t>
            </a:r>
          </a:p>
          <a:p>
            <a:pPr marL="285750" indent="-285750" algn="just">
              <a:buFont typeface="Arial" panose="020B0604020202020204" pitchFamily="34" charset="0"/>
              <a:buChar char="•"/>
            </a:pPr>
            <a:r>
              <a:rPr lang="en-US" sz="2400" b="0" i="0" dirty="0">
                <a:effectLst/>
              </a:rPr>
              <a:t>Thus shadowing is somewhat different from customer observational interviewing practices in which the researcher fully interacts with the participant while they observe them in their usual environment.</a:t>
            </a:r>
            <a:endParaRPr lang="en-US" sz="2400" dirty="0"/>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5835379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D6C65E6-1D4E-8F40-B3F6-0BB980C908D7}"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Times New Roman" panose="02020603050405020304" pitchFamily="18" charset="0"/>
                <a:cs typeface="Times New Roman" panose="02020603050405020304" pitchFamily="18" charset="0"/>
              </a:rPr>
              <a:t>Guerrilla Interviews</a:t>
            </a:r>
            <a:r>
              <a:rPr lang="en-US" sz="2400" b="1" dirty="0">
                <a:solidFill>
                  <a:srgbClr val="333333"/>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(CO3)</a:t>
            </a:r>
          </a:p>
        </p:txBody>
      </p:sp>
      <p:pic>
        <p:nvPicPr>
          <p:cNvPr id="13314" name="Picture 2">
            <a:extLst>
              <a:ext uri="{FF2B5EF4-FFF2-40B4-BE49-F238E27FC236}">
                <a16:creationId xmlns:a16="http://schemas.microsoft.com/office/drawing/2014/main" id="{6AF0400E-D1BA-26EF-57C1-277A7E3BDA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278996"/>
            <a:ext cx="7620000" cy="4283604"/>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A83727CC-FEB6-DD9B-729A-29B90DBE70B1}"/>
              </a:ext>
            </a:extLst>
          </p:cNvPr>
          <p:cNvSpPr txBox="1"/>
          <p:nvPr/>
        </p:nvSpPr>
        <p:spPr>
          <a:xfrm>
            <a:off x="83821" y="5595782"/>
            <a:ext cx="9060180" cy="646331"/>
          </a:xfrm>
          <a:prstGeom prst="rect">
            <a:avLst/>
          </a:prstGeom>
          <a:noFill/>
        </p:spPr>
        <p:txBody>
          <a:bodyPr wrap="square">
            <a:spAutoFit/>
          </a:bodyPr>
          <a:lstStyle/>
          <a:p>
            <a:pPr algn="just"/>
            <a:r>
              <a:rPr lang="en-US" b="1" i="0" dirty="0">
                <a:effectLst/>
              </a:rPr>
              <a:t>Guerrilla Interviews: meet people at public spaces such as parks and coffee shops and engage in quick conversations related to your research topic</a:t>
            </a:r>
            <a:endParaRPr lang="en-US" b="1"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46232064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4BA4210-5DAE-A747-90EC-FAEA3A428DE1}"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What is guerrilla research/interview? </a:t>
            </a:r>
            <a:r>
              <a:rPr lang="en-US" sz="2400" dirty="0"/>
              <a:t>(CO3)</a:t>
            </a:r>
          </a:p>
        </p:txBody>
      </p:sp>
      <p:sp>
        <p:nvSpPr>
          <p:cNvPr id="8" name="TextBox 7">
            <a:extLst>
              <a:ext uri="{FF2B5EF4-FFF2-40B4-BE49-F238E27FC236}">
                <a16:creationId xmlns:a16="http://schemas.microsoft.com/office/drawing/2014/main" id="{76BC07C7-5CBA-1557-9B99-6C2044BDB5A6}"/>
              </a:ext>
            </a:extLst>
          </p:cNvPr>
          <p:cNvSpPr txBox="1"/>
          <p:nvPr/>
        </p:nvSpPr>
        <p:spPr>
          <a:xfrm>
            <a:off x="232410" y="1226128"/>
            <a:ext cx="8679180" cy="4524315"/>
          </a:xfrm>
          <a:prstGeom prst="rect">
            <a:avLst/>
          </a:prstGeom>
          <a:noFill/>
        </p:spPr>
        <p:txBody>
          <a:bodyPr wrap="square">
            <a:spAutoFit/>
          </a:bodyPr>
          <a:lstStyle/>
          <a:p>
            <a:pPr marL="342900" indent="-342900" algn="just">
              <a:buFont typeface="Arial" panose="020B0604020202020204" pitchFamily="34" charset="0"/>
              <a:buChar char="•"/>
            </a:pPr>
            <a:r>
              <a:rPr lang="en-US" sz="2400" dirty="0"/>
              <a:t>Guerrilla research is a quick, low-cost way of learning about and understanding experiences. </a:t>
            </a:r>
          </a:p>
          <a:p>
            <a:pPr marL="342900" indent="-342900" algn="just">
              <a:buFont typeface="Arial" panose="020B0604020202020204" pitchFamily="34" charset="0"/>
              <a:buChar char="•"/>
            </a:pPr>
            <a:r>
              <a:rPr lang="en-US" sz="2400" dirty="0"/>
              <a:t>It is usually done in public spaces and does not require a rigorous recruitment process, although it does require its own type of planning. </a:t>
            </a:r>
          </a:p>
          <a:p>
            <a:pPr marL="342900" indent="-342900" algn="just">
              <a:buFont typeface="Arial" panose="020B0604020202020204" pitchFamily="34" charset="0"/>
              <a:buChar char="•"/>
            </a:pPr>
            <a:r>
              <a:rPr lang="en-US" sz="2400" b="0" i="0" dirty="0">
                <a:effectLst/>
                <a:latin typeface="Aktiv Grotesk"/>
              </a:rPr>
              <a:t>Especially when facing pushback from stakeholders regarding the cost of user research or the benefits of </a:t>
            </a:r>
            <a:r>
              <a:rPr lang="en-US" sz="2400" b="0" i="0" strike="noStrike" dirty="0">
                <a:effectLst/>
                <a:latin typeface="Aktiv Grotesk"/>
              </a:rPr>
              <a:t>user-centered design</a:t>
            </a:r>
            <a:r>
              <a:rPr lang="en-US" sz="2400" b="0" i="0" dirty="0">
                <a:effectLst/>
                <a:latin typeface="Aktiv Grotesk"/>
              </a:rPr>
              <a:t>, guerrilla research can prove the value of research with minimal investment. </a:t>
            </a:r>
          </a:p>
          <a:p>
            <a:pPr marL="342900" indent="-342900" algn="just">
              <a:buFont typeface="Arial" panose="020B0604020202020204" pitchFamily="34" charset="0"/>
              <a:buChar char="•"/>
            </a:pPr>
            <a:r>
              <a:rPr lang="en-US" sz="2400" b="0" i="0" dirty="0">
                <a:effectLst/>
                <a:latin typeface="Aktiv Grotesk"/>
              </a:rPr>
              <a:t>Its inherent flexibility—online or offline, one day or one week, sessions as short as ten minutes—makes it an easier sell than a full research program.</a:t>
            </a:r>
            <a:endParaRPr lang="en-US" sz="2400"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4203533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7F4AC69-AB3E-3244-B3F0-319D858A222E}"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Advantages of guerrilla Testing/interview</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72EF6B17-B7F5-C8B6-BD8D-DE197EC81C7B}"/>
              </a:ext>
            </a:extLst>
          </p:cNvPr>
          <p:cNvSpPr txBox="1"/>
          <p:nvPr/>
        </p:nvSpPr>
        <p:spPr>
          <a:xfrm>
            <a:off x="381000" y="1709954"/>
            <a:ext cx="8610600" cy="2677656"/>
          </a:xfrm>
          <a:prstGeom prst="rect">
            <a:avLst/>
          </a:prstGeom>
          <a:noFill/>
        </p:spPr>
        <p:txBody>
          <a:bodyPr wrap="square">
            <a:spAutoFit/>
          </a:bodyPr>
          <a:lstStyle/>
          <a:p>
            <a:pPr algn="just">
              <a:buFont typeface="Arial" panose="020B0604020202020204" pitchFamily="34" charset="0"/>
              <a:buChar char="•"/>
            </a:pPr>
            <a:r>
              <a:rPr lang="en-US" sz="2400" b="0" i="0" dirty="0">
                <a:solidFill>
                  <a:srgbClr val="2B2B2B"/>
                </a:solidFill>
                <a:effectLst/>
                <a:latin typeface="Adobe Clean"/>
              </a:rPr>
              <a:t>You can move fast.</a:t>
            </a:r>
          </a:p>
          <a:p>
            <a:pPr algn="just">
              <a:buFont typeface="Arial" panose="020B0604020202020204" pitchFamily="34" charset="0"/>
              <a:buChar char="•"/>
            </a:pPr>
            <a:r>
              <a:rPr lang="en-US" sz="2400" b="0" i="0" dirty="0">
                <a:solidFill>
                  <a:srgbClr val="2B2B2B"/>
                </a:solidFill>
                <a:effectLst/>
                <a:latin typeface="Adobe Clean"/>
              </a:rPr>
              <a:t>If you have no research budget, it’s better than no testing at all.</a:t>
            </a:r>
          </a:p>
          <a:p>
            <a:pPr algn="just">
              <a:buFont typeface="Arial" panose="020B0604020202020204" pitchFamily="34" charset="0"/>
              <a:buChar char="•"/>
            </a:pPr>
            <a:r>
              <a:rPr lang="en-US" sz="2400" b="0" i="0" dirty="0">
                <a:solidFill>
                  <a:srgbClr val="2B2B2B"/>
                </a:solidFill>
                <a:effectLst/>
                <a:latin typeface="Adobe Clean"/>
              </a:rPr>
              <a:t>It’s super cheap compared to more formal research.</a:t>
            </a:r>
          </a:p>
          <a:p>
            <a:pPr algn="just">
              <a:buFont typeface="Arial" panose="020B0604020202020204" pitchFamily="34" charset="0"/>
              <a:buChar char="•"/>
            </a:pPr>
            <a:r>
              <a:rPr lang="en-US" sz="2400" b="0" i="0" dirty="0">
                <a:solidFill>
                  <a:srgbClr val="2B2B2B"/>
                </a:solidFill>
                <a:effectLst/>
                <a:latin typeface="Adobe Clean"/>
              </a:rPr>
              <a:t>It can be a great way to validate/invalidate early assumptions.</a:t>
            </a:r>
          </a:p>
          <a:p>
            <a:pPr algn="just">
              <a:buFont typeface="Arial" panose="020B0604020202020204" pitchFamily="34" charset="0"/>
              <a:buChar char="•"/>
            </a:pPr>
            <a:r>
              <a:rPr lang="en-US" sz="2400" b="0" i="0" dirty="0">
                <a:solidFill>
                  <a:srgbClr val="2B2B2B"/>
                </a:solidFill>
                <a:effectLst/>
                <a:latin typeface="Adobe Clean"/>
              </a:rPr>
              <a:t>It can be an excellent way to identify areas to do deeper research on.</a:t>
            </a:r>
          </a:p>
          <a:p>
            <a:pPr algn="just">
              <a:buFont typeface="Arial" panose="020B0604020202020204" pitchFamily="34" charset="0"/>
              <a:buChar char="•"/>
            </a:pPr>
            <a:r>
              <a:rPr lang="en-US" sz="2400" b="0" i="0" dirty="0">
                <a:solidFill>
                  <a:srgbClr val="2B2B2B"/>
                </a:solidFill>
                <a:effectLst/>
                <a:latin typeface="Adobe Clean"/>
              </a:rPr>
              <a:t>It can work well with small-iterations type work.</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5560795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2514600" y="6356350"/>
            <a:ext cx="5029200" cy="365125"/>
          </a:xfrm>
        </p:spPr>
        <p:txBody>
          <a:bodyPr/>
          <a:lstStyle/>
          <a:p>
            <a:r>
              <a:rPr lang="fi-FI">
                <a:latin typeface="Times New Roman" pitchFamily="18" charset="0"/>
                <a:cs typeface="Times New Roman" pitchFamily="18" charset="0"/>
              </a:rPr>
              <a:t>Ms. Barkha Bhardwaj          DT-II                Unit 3</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6</a:t>
            </a:fld>
            <a:endParaRPr lang="en-US">
              <a:latin typeface="Times New Roman" pitchFamily="18" charset="0"/>
              <a:cs typeface="Times New Roman" pitchFamily="18" charset="0"/>
            </a:endParaRPr>
          </a:p>
        </p:txBody>
      </p:sp>
      <p:sp>
        <p:nvSpPr>
          <p:cNvPr id="7" name="Title 1"/>
          <p:cNvSpPr txBox="1">
            <a:spLocks/>
          </p:cNvSpPr>
          <p:nvPr/>
        </p:nvSpPr>
        <p:spPr>
          <a:xfrm>
            <a:off x="1371600" y="-39189"/>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Program</a:t>
            </a:r>
            <a:r>
              <a:rPr kumimoji="0" lang="en-US" sz="2200" b="1" i="0" u="none" strike="noStrike" kern="1200" cap="none" spc="0" normalizeH="0" noProof="0" dirty="0">
                <a:ln>
                  <a:noFill/>
                </a:ln>
                <a:solidFill>
                  <a:schemeClr val="dk1"/>
                </a:solidFill>
                <a:effectLst/>
                <a:uLnTx/>
                <a:uFillTx/>
                <a:latin typeface="Times New Roman" pitchFamily="18" charset="0"/>
                <a:cs typeface="Times New Roman" pitchFamily="18" charset="0"/>
              </a:rPr>
              <a:t> Outcomes (POs)</a:t>
            </a:r>
            <a:endParaRPr kumimoji="0" lang="en-US" sz="2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9" name="Date Placeholder 8"/>
          <p:cNvSpPr>
            <a:spLocks noGrp="1"/>
          </p:cNvSpPr>
          <p:nvPr>
            <p:ph type="dt" sz="half" idx="10"/>
          </p:nvPr>
        </p:nvSpPr>
        <p:spPr/>
        <p:txBody>
          <a:bodyPr/>
          <a:lstStyle/>
          <a:p>
            <a:fld id="{183E5311-7A04-F042-A09F-46E98D37FF70}" type="datetime1">
              <a:rPr lang="en-IN" smtClean="0"/>
              <a:t>05-01-2025</a:t>
            </a:fld>
            <a:endParaRPr lang="en-US"/>
          </a:p>
        </p:txBody>
      </p:sp>
      <p:sp>
        <p:nvSpPr>
          <p:cNvPr id="2" name="Rectangle 1"/>
          <p:cNvSpPr/>
          <p:nvPr/>
        </p:nvSpPr>
        <p:spPr>
          <a:xfrm>
            <a:off x="1438701" y="980215"/>
            <a:ext cx="5257800" cy="5078313"/>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PO1: Engineering knowledge</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PO2: Problem analysis</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PO3: </a:t>
            </a:r>
            <a:r>
              <a:rPr lang="en-US" sz="2000" b="1" dirty="0">
                <a:latin typeface="Times New Roman" panose="02020603050405020304" pitchFamily="18" charset="0"/>
                <a:ea typeface="Calibri" panose="020F0502020204030204" pitchFamily="34" charset="0"/>
                <a:cs typeface="Times New Roman" panose="02020603050405020304" pitchFamily="18" charset="0"/>
              </a:rPr>
              <a:t>Design/development</a:t>
            </a:r>
            <a:r>
              <a:rPr lang="en-US" b="1" dirty="0">
                <a:latin typeface="Times New Roman" panose="02020603050405020304" pitchFamily="18" charset="0"/>
                <a:ea typeface="Calibri" panose="020F0502020204030204" pitchFamily="34" charset="0"/>
                <a:cs typeface="Times New Roman" panose="02020603050405020304" pitchFamily="18" charset="0"/>
              </a:rPr>
              <a:t> of solutions</a:t>
            </a:r>
            <a:r>
              <a:rPr lang="en-US" dirty="0">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PO4: Conduct investigations of complex problems</a:t>
            </a:r>
            <a:r>
              <a:rPr lang="en-US" dirty="0">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PO5: Modern tool usage</a:t>
            </a:r>
            <a:r>
              <a:rPr lang="en-US" dirty="0">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PO6: The engineer and society</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PO7: Environment and sustainability</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PO8: Ethics</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b="1" dirty="0">
                <a:latin typeface="Times New Roman" panose="02020603050405020304" pitchFamily="18" charset="0"/>
                <a:ea typeface="Calibri" panose="020F0502020204030204" pitchFamily="34" charset="0"/>
                <a:cs typeface="Times New Roman" panose="02020603050405020304" pitchFamily="18" charset="0"/>
              </a:rPr>
              <a:t>PO9: Individual and team work</a:t>
            </a:r>
            <a:r>
              <a:rPr lang="en-US" dirty="0">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PO10: Communication</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PO11: Project management and finance</a:t>
            </a:r>
          </a:p>
          <a:p>
            <a:pPr algn="just">
              <a:lnSpc>
                <a:spcPct val="150000"/>
              </a:lnSpc>
            </a:pPr>
            <a:r>
              <a:rPr lang="en-US" b="1" dirty="0">
                <a:latin typeface="Times New Roman" panose="02020603050405020304" pitchFamily="18" charset="0"/>
                <a:ea typeface="Calibri" panose="020F0502020204030204" pitchFamily="34" charset="0"/>
                <a:cs typeface="Times New Roman" panose="02020603050405020304" pitchFamily="18" charset="0"/>
              </a:rPr>
              <a:t>PO12: Life-long learning</a:t>
            </a:r>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6160381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D092679-92B7-5543-8A31-CAE38C8C6C60}"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Disadvantages of guerrilla Testing/interview</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72EF6B17-B7F5-C8B6-BD8D-DE197EC81C7B}"/>
              </a:ext>
            </a:extLst>
          </p:cNvPr>
          <p:cNvSpPr txBox="1"/>
          <p:nvPr/>
        </p:nvSpPr>
        <p:spPr>
          <a:xfrm>
            <a:off x="381000" y="1709954"/>
            <a:ext cx="8610600" cy="2308324"/>
          </a:xfrm>
          <a:prstGeom prst="rect">
            <a:avLst/>
          </a:prstGeom>
          <a:noFill/>
        </p:spPr>
        <p:txBody>
          <a:bodyPr wrap="square">
            <a:spAutoFit/>
          </a:bodyPr>
          <a:lstStyle/>
          <a:p>
            <a:pPr algn="l">
              <a:buFont typeface="Arial" panose="020B0604020202020204" pitchFamily="34" charset="0"/>
              <a:buChar char="•"/>
            </a:pPr>
            <a:r>
              <a:rPr lang="en-US" sz="2400" b="0" i="0" dirty="0">
                <a:solidFill>
                  <a:srgbClr val="2B2B2B"/>
                </a:solidFill>
                <a:effectLst/>
                <a:latin typeface="Adobe Clean"/>
              </a:rPr>
              <a:t>Not a lot of time spent with participants, so you’re restricted to a small part of the flow.</a:t>
            </a:r>
          </a:p>
          <a:p>
            <a:pPr algn="l">
              <a:buFont typeface="Arial" panose="020B0604020202020204" pitchFamily="34" charset="0"/>
              <a:buChar char="•"/>
            </a:pPr>
            <a:r>
              <a:rPr lang="en-US" sz="2400" b="0" i="0" dirty="0">
                <a:solidFill>
                  <a:srgbClr val="2B2B2B"/>
                </a:solidFill>
                <a:effectLst/>
                <a:latin typeface="Adobe Clean"/>
              </a:rPr>
              <a:t>It may be more difficult to convince stakeholders about the insights you generate.</a:t>
            </a:r>
          </a:p>
          <a:p>
            <a:pPr algn="l">
              <a:buFont typeface="Arial" panose="020B0604020202020204" pitchFamily="34" charset="0"/>
              <a:buChar char="•"/>
            </a:pPr>
            <a:r>
              <a:rPr lang="en-US" sz="2400" b="0" i="0" dirty="0">
                <a:solidFill>
                  <a:srgbClr val="2B2B2B"/>
                </a:solidFill>
                <a:effectLst/>
                <a:latin typeface="Adobe Clean"/>
              </a:rPr>
              <a:t>The people you chat with may not be the types of people that will use your product.</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29038266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C419E4E-A180-684B-847E-1B9FA0460336}"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solidFill>
                  <a:srgbClr val="2B2B2B"/>
                </a:solidFill>
                <a:latin typeface="var(--font-sans-serif)"/>
              </a:rPr>
              <a:t>T</a:t>
            </a:r>
            <a:r>
              <a:rPr lang="en-US" sz="2400" b="1" i="0" dirty="0">
                <a:solidFill>
                  <a:srgbClr val="2B2B2B"/>
                </a:solidFill>
                <a:effectLst/>
                <a:latin typeface="var(--font-sans-serif)"/>
              </a:rPr>
              <a:t>he three Fs of guerrilla user research </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7B468F3F-2C69-1C97-CF19-BAA67902F829}"/>
              </a:ext>
            </a:extLst>
          </p:cNvPr>
          <p:cNvSpPr txBox="1"/>
          <p:nvPr/>
        </p:nvSpPr>
        <p:spPr>
          <a:xfrm>
            <a:off x="304800" y="1096940"/>
            <a:ext cx="8534400" cy="5663089"/>
          </a:xfrm>
          <a:prstGeom prst="rect">
            <a:avLst/>
          </a:prstGeom>
          <a:noFill/>
        </p:spPr>
        <p:txBody>
          <a:bodyPr wrap="square">
            <a:spAutoFit/>
          </a:bodyPr>
          <a:lstStyle/>
          <a:p>
            <a:pPr algn="just" fontAlgn="base"/>
            <a:r>
              <a:rPr lang="en-US" sz="2400" b="1" i="0" dirty="0">
                <a:effectLst/>
                <a:latin typeface="Source Sans Pro" panose="020B0604020202020204" pitchFamily="34" charset="0"/>
              </a:rPr>
              <a:t>1. Focused: Set intentions and know your scope </a:t>
            </a:r>
          </a:p>
          <a:p>
            <a:pPr algn="just" fontAlgn="base"/>
            <a:r>
              <a:rPr lang="en-US" sz="2000" b="0" i="0" dirty="0">
                <a:solidFill>
                  <a:srgbClr val="1A1D22"/>
                </a:solidFill>
                <a:effectLst/>
                <a:latin typeface="Source Sans Pro" panose="020B0604020202020204" pitchFamily="34" charset="0"/>
              </a:rPr>
              <a:t>As with most projects that are centered in design-thinking, focus on the problem that you want to solve rather than the solution you plan to develop. The more specific your problem is, the more impactful guerrilla research can be. Focusing your scope is the true game-changer that allows you to cut back on costs and time spent. Narrowing your scope doesn’t have to impact the quality of insights you get. </a:t>
            </a:r>
          </a:p>
          <a:p>
            <a:pPr algn="just" fontAlgn="base"/>
            <a:r>
              <a:rPr lang="en-US" sz="2000" b="1" i="0" dirty="0">
                <a:effectLst/>
                <a:latin typeface="Source Sans Pro" panose="020B0604020202020204" pitchFamily="34" charset="0"/>
              </a:rPr>
              <a:t>2. Fast: Make feedback collection easy and simple </a:t>
            </a:r>
          </a:p>
          <a:p>
            <a:pPr algn="just" fontAlgn="base"/>
            <a:r>
              <a:rPr lang="en-US" sz="2000" b="0" i="0" dirty="0">
                <a:solidFill>
                  <a:srgbClr val="1A1D22"/>
                </a:solidFill>
                <a:effectLst/>
                <a:latin typeface="Source Sans Pro" panose="020B0604020202020204" pitchFamily="34" charset="0"/>
              </a:rPr>
              <a:t>Oftentimes, when we throw around the term ‘guerrilla’ research, we envision a model, known as </a:t>
            </a:r>
            <a:r>
              <a:rPr lang="en-US" sz="2000" b="1" i="0" u="none" strike="noStrike" dirty="0">
                <a:effectLst/>
                <a:latin typeface="Source Sans Pro" panose="020B0604020202020204" pitchFamily="34" charset="0"/>
              </a:rPr>
              <a:t>street intercepts</a:t>
            </a:r>
            <a:r>
              <a:rPr lang="en-US" sz="2000" b="0" i="0" dirty="0">
                <a:solidFill>
                  <a:srgbClr val="1A1D22"/>
                </a:solidFill>
                <a:effectLst/>
                <a:latin typeface="Source Sans Pro" panose="020B0604020202020204" pitchFamily="34" charset="0"/>
              </a:rPr>
              <a:t>, where you approach strangers and collect live feedback. This approach has long existed in the user researcher’s toolkit. But what if your company has neither a physical product to offer nor the resources to send a team out into the public? </a:t>
            </a:r>
          </a:p>
          <a:p>
            <a:pPr algn="just" fontAlgn="base"/>
            <a:r>
              <a:rPr lang="en-US" sz="2000" b="1" i="0" dirty="0">
                <a:solidFill>
                  <a:srgbClr val="1A1D22"/>
                </a:solidFill>
                <a:effectLst/>
                <a:latin typeface="Source Sans Pro" panose="020B0604020202020204" pitchFamily="34" charset="0"/>
              </a:rPr>
              <a:t>3. Frugal: Save money as a way to be a team player </a:t>
            </a:r>
          </a:p>
          <a:p>
            <a:pPr algn="just" fontAlgn="base"/>
            <a:r>
              <a:rPr lang="en-US" sz="2000" b="0" i="0" dirty="0">
                <a:solidFill>
                  <a:srgbClr val="1A1D22"/>
                </a:solidFill>
                <a:effectLst/>
                <a:latin typeface="Source Sans Pro" panose="020B0604020202020204" pitchFamily="34" charset="0"/>
              </a:rPr>
              <a:t>Making the case for a UX design and user research-specific budget can be challenging at some companies. But what better way to advocate for the impact of user research than by running a low-cost user research experiment? </a:t>
            </a:r>
          </a:p>
          <a:p>
            <a:pPr algn="just" fontAlgn="base"/>
            <a:endParaRPr lang="en-US" sz="2000" b="0" i="0" dirty="0">
              <a:solidFill>
                <a:srgbClr val="1A1D22"/>
              </a:solidFill>
              <a:effectLst/>
              <a:latin typeface="Source Sans Pro" panose="020B0604020202020204" pitchFamily="34"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91474606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A99B0EA-B14F-8040-A550-F13D9F0CB119}"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B2B2B"/>
                </a:solidFill>
                <a:effectLst/>
                <a:latin typeface="var(--font-sans-serif)"/>
              </a:rPr>
              <a:t>User Feedback</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A757A17E-DBF1-DD29-2D19-2102C1651672}"/>
              </a:ext>
            </a:extLst>
          </p:cNvPr>
          <p:cNvSpPr txBox="1"/>
          <p:nvPr/>
        </p:nvSpPr>
        <p:spPr>
          <a:xfrm>
            <a:off x="304800" y="1283311"/>
            <a:ext cx="8686800" cy="3785652"/>
          </a:xfrm>
          <a:prstGeom prst="rect">
            <a:avLst/>
          </a:prstGeom>
          <a:noFill/>
        </p:spPr>
        <p:txBody>
          <a:bodyPr wrap="square">
            <a:spAutoFit/>
          </a:bodyPr>
          <a:lstStyle/>
          <a:p>
            <a:pPr marL="285750" indent="-285750" algn="just">
              <a:buFont typeface="Arial" panose="020B0604020202020204" pitchFamily="34" charset="0"/>
              <a:buChar char="•"/>
            </a:pPr>
            <a:r>
              <a:rPr lang="en-US" sz="2000" b="0" i="0" dirty="0">
                <a:effectLst/>
                <a:latin typeface="Fira Sans" panose="020B0604020202020204" pitchFamily="34" charset="0"/>
              </a:rPr>
              <a:t>User feedback is any information collected from users or customers about their experience using your product or service. </a:t>
            </a:r>
          </a:p>
          <a:p>
            <a:pPr marL="285750" indent="-285750" algn="just">
              <a:buFont typeface="Arial" panose="020B0604020202020204" pitchFamily="34" charset="0"/>
              <a:buChar char="•"/>
            </a:pPr>
            <a:r>
              <a:rPr lang="en-US" sz="2000" b="0" i="0" dirty="0">
                <a:effectLst/>
                <a:latin typeface="Fira Sans" panose="020B0604020202020204" pitchFamily="34" charset="0"/>
              </a:rPr>
              <a:t>This user feedback can be either proactive, that is, you solicit it from users, or reactive, meaning that your users sent you the feedback unprompted.</a:t>
            </a:r>
          </a:p>
          <a:p>
            <a:pPr marL="285750" indent="-285750" algn="just">
              <a:buFont typeface="Arial" panose="020B0604020202020204" pitchFamily="34" charset="0"/>
              <a:buChar char="•"/>
            </a:pPr>
            <a:r>
              <a:rPr lang="en-US" sz="2000" b="0" i="0" dirty="0">
                <a:effectLst/>
                <a:latin typeface="Fira Sans" panose="020B0503050000020004" pitchFamily="34" charset="0"/>
              </a:rPr>
              <a:t>Feedback can come from many different channels and in many different forms. </a:t>
            </a:r>
          </a:p>
          <a:p>
            <a:pPr marL="285750" indent="-285750" algn="just">
              <a:buFont typeface="Arial" panose="020B0604020202020204" pitchFamily="34" charset="0"/>
              <a:buChar char="•"/>
            </a:pPr>
            <a:r>
              <a:rPr lang="en-US" sz="2000" b="0" i="0" dirty="0">
                <a:effectLst/>
                <a:latin typeface="Fira Sans" panose="020B0503050000020004" pitchFamily="34" charset="0"/>
              </a:rPr>
              <a:t>Types of feedback include things like bug reports, support requests or suggestions about how your product can be improved. </a:t>
            </a:r>
          </a:p>
          <a:p>
            <a:pPr marL="285750" indent="-285750" algn="just">
              <a:buFont typeface="Arial" panose="020B0604020202020204" pitchFamily="34" charset="0"/>
              <a:buChar char="•"/>
            </a:pPr>
            <a:r>
              <a:rPr lang="en-US" sz="2000" b="0" i="0" dirty="0">
                <a:effectLst/>
                <a:latin typeface="Fira Sans" panose="020B0503050000020004" pitchFamily="34" charset="0"/>
              </a:rPr>
              <a:t>Channels include live chat, in product surveys, email, phone and more. </a:t>
            </a:r>
          </a:p>
          <a:p>
            <a:pPr marL="285750" indent="-285750" algn="just">
              <a:buFont typeface="Arial" panose="020B0604020202020204" pitchFamily="34" charset="0"/>
              <a:buChar char="•"/>
            </a:pPr>
            <a:r>
              <a:rPr lang="en-US" sz="2000" b="0" i="0" dirty="0">
                <a:effectLst/>
                <a:latin typeface="Fira Sans" panose="020B0503050000020004" pitchFamily="34" charset="0"/>
              </a:rPr>
              <a:t>After collecting feedback, it’s then used by various teams to improve the user or customer experience.</a:t>
            </a:r>
            <a:endParaRPr lang="en-US" sz="2000"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29971541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5D5CA51-35EE-5844-9C82-BE372E515FD2}"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Types of User Feedback </a:t>
            </a:r>
            <a:r>
              <a:rPr lang="en-US" sz="2400" dirty="0"/>
              <a:t>(CO3)</a:t>
            </a:r>
          </a:p>
        </p:txBody>
      </p:sp>
      <p:sp>
        <p:nvSpPr>
          <p:cNvPr id="8" name="TextBox 7">
            <a:extLst>
              <a:ext uri="{FF2B5EF4-FFF2-40B4-BE49-F238E27FC236}">
                <a16:creationId xmlns:a16="http://schemas.microsoft.com/office/drawing/2014/main" id="{258B78CB-8812-7906-F2E8-9BA7A00CD2EB}"/>
              </a:ext>
            </a:extLst>
          </p:cNvPr>
          <p:cNvSpPr txBox="1"/>
          <p:nvPr/>
        </p:nvSpPr>
        <p:spPr>
          <a:xfrm>
            <a:off x="269823" y="856357"/>
            <a:ext cx="8382000" cy="5509200"/>
          </a:xfrm>
          <a:prstGeom prst="rect">
            <a:avLst/>
          </a:prstGeom>
          <a:noFill/>
        </p:spPr>
        <p:txBody>
          <a:bodyPr wrap="square">
            <a:spAutoFit/>
          </a:bodyPr>
          <a:lstStyle/>
          <a:p>
            <a:pPr algn="just"/>
            <a:r>
              <a:rPr lang="en-US" sz="2200" b="1" i="0" dirty="0">
                <a:effectLst/>
              </a:rPr>
              <a:t>Proactive</a:t>
            </a:r>
          </a:p>
          <a:p>
            <a:pPr algn="just"/>
            <a:r>
              <a:rPr lang="en-US" sz="2200" b="0" i="0" dirty="0">
                <a:effectLst/>
              </a:rPr>
              <a:t>Proactive feedback is feedback that you actively solicit from your users or customers. This can include things like the NPS (net promoter score) surveys that we’re all familiar with (more on those below). Or more specific questions focused on aspects of your product experience, such as onboarding. Generally proactive feedback is designed to help you understand a specific aspect of your users’ experience.</a:t>
            </a:r>
          </a:p>
          <a:p>
            <a:pPr algn="just"/>
            <a:r>
              <a:rPr lang="en-US" sz="2200" b="1" i="0" dirty="0">
                <a:effectLst/>
              </a:rPr>
              <a:t>Reactive</a:t>
            </a:r>
          </a:p>
          <a:p>
            <a:pPr algn="just"/>
            <a:r>
              <a:rPr lang="en-US" sz="2200" b="0" i="0" dirty="0">
                <a:effectLst/>
              </a:rPr>
              <a:t>Reactive user feedback is that which comes unsolicited from your users or customers. Some of the most common examples are things like bug reports or support requests. For example, a user tells you that they keep getting logged out of your product. Or the new feature that you just released isn’t working the way that it’s supposed to. Because this type of feedback is often an indication that your user is having a negative experience or is even unable to use your product, you should respond and resolve it quickly.</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80912535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A7A5C65-6419-1040-A609-BEFA717BC5D4}"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Types of User Feedback</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2D713E1B-6285-5C72-4F79-C142A548C22E}"/>
              </a:ext>
            </a:extLst>
          </p:cNvPr>
          <p:cNvSpPr txBox="1"/>
          <p:nvPr/>
        </p:nvSpPr>
        <p:spPr>
          <a:xfrm>
            <a:off x="228600" y="1432955"/>
            <a:ext cx="8839200" cy="2800767"/>
          </a:xfrm>
          <a:prstGeom prst="rect">
            <a:avLst/>
          </a:prstGeom>
          <a:noFill/>
        </p:spPr>
        <p:txBody>
          <a:bodyPr wrap="square">
            <a:spAutoFit/>
          </a:bodyPr>
          <a:lstStyle/>
          <a:p>
            <a:pPr algn="just"/>
            <a:r>
              <a:rPr lang="en-US" sz="2200" b="1" dirty="0"/>
              <a:t>Ongoing</a:t>
            </a:r>
          </a:p>
          <a:p>
            <a:pPr algn="just"/>
            <a:r>
              <a:rPr lang="en-US" sz="2200" dirty="0"/>
              <a:t>This is an important category of feedback that many companies don’t handle particularly well. In addition to the categories above, you can collect ongoing feedback by making it easy for your users to provide constructive input on the product experience at any time. By providing feedback channels right inside your product experience, you show your users that you really value their input. For example, provide an easy way for users to make feature requests while using your app.</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72027502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F2262F2-5372-A446-BBC9-ED7A7251310E}"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How to Collect User Feedback </a:t>
            </a:r>
            <a:r>
              <a:rPr lang="en-US" sz="2400" dirty="0"/>
              <a:t>(CO3)</a:t>
            </a:r>
          </a:p>
        </p:txBody>
      </p:sp>
      <p:sp>
        <p:nvSpPr>
          <p:cNvPr id="10" name="TextBox 9">
            <a:extLst>
              <a:ext uri="{FF2B5EF4-FFF2-40B4-BE49-F238E27FC236}">
                <a16:creationId xmlns:a16="http://schemas.microsoft.com/office/drawing/2014/main" id="{8907EB82-137B-AFC3-702A-A17ACE29600E}"/>
              </a:ext>
            </a:extLst>
          </p:cNvPr>
          <p:cNvSpPr txBox="1"/>
          <p:nvPr/>
        </p:nvSpPr>
        <p:spPr>
          <a:xfrm>
            <a:off x="1371600" y="1600200"/>
            <a:ext cx="6858000" cy="3046988"/>
          </a:xfrm>
          <a:prstGeom prst="rect">
            <a:avLst/>
          </a:prstGeom>
          <a:noFill/>
        </p:spPr>
        <p:txBody>
          <a:bodyPr wrap="square">
            <a:spAutoFit/>
          </a:bodyPr>
          <a:lstStyle/>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Run in-app surveys</a:t>
            </a:r>
          </a:p>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Customer Effort Score</a:t>
            </a:r>
          </a:p>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Customer Happiness Index</a:t>
            </a:r>
          </a:p>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Conduct customer interviews</a:t>
            </a:r>
          </a:p>
          <a:p>
            <a:pPr marL="285750" indent="-285750" algn="just">
              <a:buFont typeface="Arial" panose="020B0604020202020204" pitchFamily="34" charset="0"/>
              <a:buChar char="•"/>
            </a:pPr>
            <a:r>
              <a:rPr lang="fr-FR" sz="2400" b="1" i="0" dirty="0">
                <a:effectLst/>
                <a:latin typeface="Times New Roman" panose="02020603050405020304" pitchFamily="18" charset="0"/>
                <a:cs typeface="Times New Roman" panose="02020603050405020304" pitchFamily="18" charset="0"/>
              </a:rPr>
              <a:t>Net </a:t>
            </a:r>
            <a:r>
              <a:rPr lang="fr-FR" sz="2400" b="1" i="0" dirty="0" err="1">
                <a:effectLst/>
                <a:latin typeface="Times New Roman" panose="02020603050405020304" pitchFamily="18" charset="0"/>
                <a:cs typeface="Times New Roman" panose="02020603050405020304" pitchFamily="18" charset="0"/>
              </a:rPr>
              <a:t>Promoter</a:t>
            </a:r>
            <a:r>
              <a:rPr lang="fr-FR" sz="2400" b="1" i="0" dirty="0">
                <a:effectLst/>
                <a:latin typeface="Times New Roman" panose="02020603050405020304" pitchFamily="18" charset="0"/>
                <a:cs typeface="Times New Roman" panose="02020603050405020304" pitchFamily="18" charset="0"/>
              </a:rPr>
              <a:t> Score (NPS) </a:t>
            </a:r>
            <a:r>
              <a:rPr lang="fr-FR" sz="2400" b="1" i="0" dirty="0" err="1">
                <a:effectLst/>
                <a:latin typeface="Times New Roman" panose="02020603050405020304" pitchFamily="18" charset="0"/>
                <a:cs typeface="Times New Roman" panose="02020603050405020304" pitchFamily="18" charset="0"/>
              </a:rPr>
              <a:t>surveys</a:t>
            </a:r>
            <a:endParaRPr lang="en-US" sz="2400" b="1"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Collect other in-app feedback</a:t>
            </a:r>
          </a:p>
          <a:p>
            <a:pPr marL="285750" indent="-285750" algn="just">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Offer live chat</a:t>
            </a:r>
          </a:p>
          <a:p>
            <a:pPr algn="just"/>
            <a:endParaRPr lang="en-US" sz="2400" b="1" i="0" dirty="0">
              <a:effectLst/>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41542063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46B24DE-7706-B24D-9793-7D341D4C0A70}"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333333"/>
                </a:solidFill>
                <a:effectLst/>
                <a:latin typeface="Helvetica" panose="020B0604020202020204" pitchFamily="34" charset="0"/>
              </a:rPr>
              <a:t>Reporting Usability Test Results </a:t>
            </a:r>
            <a:r>
              <a:rPr lang="en-US" sz="2400" dirty="0"/>
              <a:t>(CO3)</a:t>
            </a:r>
          </a:p>
        </p:txBody>
      </p:sp>
      <p:sp>
        <p:nvSpPr>
          <p:cNvPr id="8" name="TextBox 7">
            <a:extLst>
              <a:ext uri="{FF2B5EF4-FFF2-40B4-BE49-F238E27FC236}">
                <a16:creationId xmlns:a16="http://schemas.microsoft.com/office/drawing/2014/main" id="{FD8BC5F0-8904-2247-B266-1831FDB671B0}"/>
              </a:ext>
            </a:extLst>
          </p:cNvPr>
          <p:cNvSpPr txBox="1"/>
          <p:nvPr/>
        </p:nvSpPr>
        <p:spPr>
          <a:xfrm>
            <a:off x="457200" y="1247899"/>
            <a:ext cx="8229600" cy="3693319"/>
          </a:xfrm>
          <a:prstGeom prst="rect">
            <a:avLst/>
          </a:prstGeom>
          <a:noFill/>
        </p:spPr>
        <p:txBody>
          <a:bodyPr wrap="square">
            <a:spAutoFit/>
          </a:bodyPr>
          <a:lstStyle/>
          <a:p>
            <a:pPr algn="just" fontAlgn="base"/>
            <a:r>
              <a:rPr lang="en-US" b="1" i="0" dirty="0">
                <a:solidFill>
                  <a:srgbClr val="333333"/>
                </a:solidFill>
                <a:effectLst/>
                <a:latin typeface="Helvetica" panose="020B0604020202020204" pitchFamily="34" charset="0"/>
              </a:rPr>
              <a:t>Reporting Usability Test Results</a:t>
            </a:r>
          </a:p>
          <a:p>
            <a:pPr algn="just" fontAlgn="base"/>
            <a:r>
              <a:rPr lang="en-US" b="0" i="0" dirty="0">
                <a:solidFill>
                  <a:srgbClr val="333333"/>
                </a:solidFill>
                <a:effectLst/>
                <a:latin typeface="inherit"/>
              </a:rPr>
              <a:t>When reporting results from a usability test, you should focus primarily on your findings and recommendations that are differentiated by levels of severity.  Include the pertinent information from the test plan and present just enough detail so that the method is identifiable.  Keep the sections short, use tables to display the metrics, and use visual examples to demonstrate problem areas, when possible.</a:t>
            </a:r>
          </a:p>
          <a:p>
            <a:pPr algn="just" fontAlgn="base"/>
            <a:r>
              <a:rPr lang="en-US" b="1" i="0" dirty="0">
                <a:solidFill>
                  <a:srgbClr val="333333"/>
                </a:solidFill>
                <a:effectLst/>
                <a:latin typeface="Helvetica" panose="020B0604020202020204" pitchFamily="34" charset="0"/>
              </a:rPr>
              <a:t>Data Analyses</a:t>
            </a:r>
          </a:p>
          <a:p>
            <a:pPr algn="just" fontAlgn="base"/>
            <a:r>
              <a:rPr lang="en-US" b="0" i="0" dirty="0">
                <a:solidFill>
                  <a:srgbClr val="333333"/>
                </a:solidFill>
                <a:effectLst/>
                <a:latin typeface="Helvetica" panose="020B0604020202020204" pitchFamily="34" charset="0"/>
              </a:rPr>
              <a:t>At the end of usability testing you will have collected several types of data depending on the </a:t>
            </a:r>
            <a:r>
              <a:rPr lang="en-US" b="0" i="0" dirty="0">
                <a:effectLst/>
                <a:latin typeface="Helvetica" panose="020B0604020202020204" pitchFamily="34" charset="0"/>
              </a:rPr>
              <a:t>metrics you identified in your test plan</a:t>
            </a:r>
            <a:r>
              <a:rPr lang="en-US" b="0" i="0" dirty="0">
                <a:solidFill>
                  <a:srgbClr val="333333"/>
                </a:solidFill>
                <a:effectLst/>
                <a:latin typeface="Helvetica" panose="020B0604020202020204" pitchFamily="34" charset="0"/>
              </a:rPr>
              <a:t>. When analyzing the data you’ve collected, read through the notes carefully looking for patterns and be sure to add a description of each of the problems. Looks for trends and keep a count of problems that occurred across participants.</a:t>
            </a:r>
          </a:p>
          <a:p>
            <a:pPr algn="just" fontAlgn="base"/>
            <a:r>
              <a:rPr lang="en-US" b="0" i="0" dirty="0">
                <a:solidFill>
                  <a:srgbClr val="333333"/>
                </a:solidFill>
                <a:effectLst/>
                <a:latin typeface="inherit"/>
              </a:rPr>
              <a:t> </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39009563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BCA2E2C-5A8F-AE43-A375-1DF5138F9CAB}"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Software validation tools </a:t>
            </a:r>
            <a:r>
              <a:rPr lang="en-US" sz="2400" dirty="0"/>
              <a:t>(CO3)</a:t>
            </a:r>
          </a:p>
        </p:txBody>
      </p:sp>
      <p:sp>
        <p:nvSpPr>
          <p:cNvPr id="8" name="TextBox 7">
            <a:extLst>
              <a:ext uri="{FF2B5EF4-FFF2-40B4-BE49-F238E27FC236}">
                <a16:creationId xmlns:a16="http://schemas.microsoft.com/office/drawing/2014/main" id="{CF7B63F3-D44F-C84A-C6F9-A5B7FD3D1A98}"/>
              </a:ext>
            </a:extLst>
          </p:cNvPr>
          <p:cNvSpPr txBox="1"/>
          <p:nvPr/>
        </p:nvSpPr>
        <p:spPr>
          <a:xfrm>
            <a:off x="304800" y="1294456"/>
            <a:ext cx="8610600" cy="3170099"/>
          </a:xfrm>
          <a:prstGeom prst="rect">
            <a:avLst/>
          </a:prstGeom>
          <a:noFill/>
        </p:spPr>
        <p:txBody>
          <a:bodyPr wrap="square">
            <a:spAutoFit/>
          </a:bodyPr>
          <a:lstStyle/>
          <a:p>
            <a:pPr marL="342900" indent="-342900" algn="just">
              <a:buFont typeface="Arial" panose="020B0604020202020204" pitchFamily="34" charset="0"/>
              <a:buChar char="•"/>
            </a:pPr>
            <a:r>
              <a:rPr lang="en-US" sz="2000" b="0" i="0" dirty="0">
                <a:effectLst/>
                <a:latin typeface="Helvetica Neue"/>
              </a:rPr>
              <a:t>Design thinking is a human-centered approach to innovation, focused on gaining empathy about customer’s problems and challenges in order to create solutions or products and services that satisfy their wants and needs. </a:t>
            </a:r>
          </a:p>
          <a:p>
            <a:pPr marL="342900" indent="-342900" algn="just">
              <a:buFont typeface="Arial" panose="020B0604020202020204" pitchFamily="34" charset="0"/>
              <a:buChar char="•"/>
            </a:pPr>
            <a:r>
              <a:rPr lang="en-US" sz="2000" b="0" i="0" dirty="0">
                <a:effectLst/>
                <a:latin typeface="Helvetica Neue"/>
              </a:rPr>
              <a:t>This framework or process requires different techniques and tools than your overall “business as usual” and product design efforts. </a:t>
            </a:r>
          </a:p>
          <a:p>
            <a:pPr marL="342900" indent="-342900" algn="just">
              <a:buFont typeface="Arial" panose="020B0604020202020204" pitchFamily="34" charset="0"/>
              <a:buChar char="•"/>
            </a:pPr>
            <a:r>
              <a:rPr lang="en-US" sz="2000" b="0" i="0" dirty="0">
                <a:effectLst/>
                <a:latin typeface="Helvetica Neue"/>
              </a:rPr>
              <a:t>To help with this approach, there are many software tools and applications that you can utilize during the design thinking process. </a:t>
            </a:r>
          </a:p>
          <a:p>
            <a:pPr marL="342900" indent="-342900" algn="just">
              <a:buFont typeface="Arial" panose="020B0604020202020204" pitchFamily="34" charset="0"/>
              <a:buChar char="•"/>
            </a:pPr>
            <a:r>
              <a:rPr lang="en-US" sz="2000" b="0" i="0" dirty="0">
                <a:effectLst/>
                <a:latin typeface="Helvetica Neue"/>
              </a:rPr>
              <a:t>Here are some popular software tools for design thinking that you can evaluate yourself to see if digital tools can help you.</a:t>
            </a:r>
            <a:endParaRPr lang="en-US" sz="2000" dirty="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42701978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6B7C42D-4829-0E42-AFA1-C14131A3FCFF}"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Software validation tools </a:t>
            </a:r>
            <a:r>
              <a:rPr lang="en-US" sz="2400" dirty="0"/>
              <a:t>(CO3)</a:t>
            </a:r>
          </a:p>
        </p:txBody>
      </p:sp>
      <p:sp>
        <p:nvSpPr>
          <p:cNvPr id="8" name="TextBox 7">
            <a:extLst>
              <a:ext uri="{FF2B5EF4-FFF2-40B4-BE49-F238E27FC236}">
                <a16:creationId xmlns:a16="http://schemas.microsoft.com/office/drawing/2014/main" id="{D7C495AF-4EC3-D05E-D55B-65E54C9C591C}"/>
              </a:ext>
            </a:extLst>
          </p:cNvPr>
          <p:cNvSpPr txBox="1"/>
          <p:nvPr/>
        </p:nvSpPr>
        <p:spPr>
          <a:xfrm>
            <a:off x="1524000" y="1430953"/>
            <a:ext cx="5208814" cy="4893647"/>
          </a:xfrm>
          <a:prstGeom prst="rect">
            <a:avLst/>
          </a:prstGeom>
          <a:noFill/>
        </p:spPr>
        <p:txBody>
          <a:bodyPr wrap="square">
            <a:spAutoFit/>
          </a:bodyPr>
          <a:lstStyle/>
          <a:p>
            <a:pPr algn="just" fontAlgn="base">
              <a:buFont typeface="+mj-lt"/>
              <a:buAutoNum type="arabicPeriod"/>
            </a:pPr>
            <a:r>
              <a:rPr lang="en-US" sz="2400" b="1" i="0" dirty="0" err="1">
                <a:solidFill>
                  <a:srgbClr val="404040"/>
                </a:solidFill>
                <a:effectLst/>
                <a:latin typeface="inherit"/>
              </a:rPr>
              <a:t>Sprintbase</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Miro</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MURAL</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Shape by IDEO</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Smaply</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Digsite</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Batterii</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Stormboard</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Google Docs, Sheets, &amp; Slides</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Conceptboard</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Google </a:t>
            </a:r>
            <a:r>
              <a:rPr lang="en-US" sz="2400" b="1" i="0" dirty="0" err="1">
                <a:solidFill>
                  <a:srgbClr val="404040"/>
                </a:solidFill>
                <a:effectLst/>
                <a:latin typeface="inherit"/>
              </a:rPr>
              <a:t>Jamboard</a:t>
            </a:r>
            <a:endParaRPr lang="en-US" sz="2400" b="0" i="0" dirty="0">
              <a:solidFill>
                <a:srgbClr val="404040"/>
              </a:solidFill>
              <a:effectLst/>
              <a:latin typeface="inherit"/>
            </a:endParaRPr>
          </a:p>
          <a:p>
            <a:pPr algn="just" fontAlgn="base">
              <a:buFont typeface="+mj-lt"/>
              <a:buAutoNum type="arabicPeriod"/>
            </a:pPr>
            <a:r>
              <a:rPr lang="en-US" sz="2400" b="1" i="0" dirty="0">
                <a:solidFill>
                  <a:srgbClr val="404040"/>
                </a:solidFill>
                <a:effectLst/>
                <a:latin typeface="inherit"/>
              </a:rPr>
              <a:t>Shape</a:t>
            </a:r>
            <a:endParaRPr lang="en-US" sz="2400" b="0" i="0" dirty="0">
              <a:solidFill>
                <a:srgbClr val="404040"/>
              </a:solidFill>
              <a:effectLst/>
              <a:latin typeface="inherit"/>
            </a:endParaRPr>
          </a:p>
          <a:p>
            <a:pPr algn="just" fontAlgn="base">
              <a:buFont typeface="+mj-lt"/>
              <a:buAutoNum type="arabicPeriod"/>
            </a:pPr>
            <a:r>
              <a:rPr lang="en-US" sz="2400" b="1" i="0" dirty="0" err="1">
                <a:solidFill>
                  <a:srgbClr val="404040"/>
                </a:solidFill>
                <a:effectLst/>
                <a:latin typeface="inherit"/>
              </a:rPr>
              <a:t>FigJam</a:t>
            </a:r>
            <a:endParaRPr lang="en-US" sz="2400" b="0" i="0" dirty="0">
              <a:solidFill>
                <a:srgbClr val="404040"/>
              </a:solidFill>
              <a:effectLst/>
              <a:latin typeface="inherit"/>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04015677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F16F694-22D3-4449-823B-B8E335F28989}"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22222"/>
                </a:solidFill>
                <a:effectLst/>
                <a:latin typeface="Source Sans Pro" panose="020B0503030403020204" pitchFamily="34" charset="0"/>
              </a:rPr>
              <a:t>Alpha Testing </a:t>
            </a:r>
            <a:r>
              <a:rPr lang="en-US" sz="2400" dirty="0"/>
              <a:t>(CO3)</a:t>
            </a:r>
          </a:p>
        </p:txBody>
      </p:sp>
      <p:sp>
        <p:nvSpPr>
          <p:cNvPr id="8" name="TextBox 7">
            <a:extLst>
              <a:ext uri="{FF2B5EF4-FFF2-40B4-BE49-F238E27FC236}">
                <a16:creationId xmlns:a16="http://schemas.microsoft.com/office/drawing/2014/main" id="{F6108E15-C64F-2C2E-DCD9-A1053E9758DD}"/>
              </a:ext>
            </a:extLst>
          </p:cNvPr>
          <p:cNvSpPr txBox="1"/>
          <p:nvPr/>
        </p:nvSpPr>
        <p:spPr>
          <a:xfrm>
            <a:off x="152400" y="1600200"/>
            <a:ext cx="8831580" cy="4093428"/>
          </a:xfrm>
          <a:prstGeom prst="rect">
            <a:avLst/>
          </a:prstGeom>
          <a:noFill/>
        </p:spPr>
        <p:txBody>
          <a:bodyPr wrap="square">
            <a:spAutoFit/>
          </a:bodyPr>
          <a:lstStyle/>
          <a:p>
            <a:pPr marL="342900" indent="-342900" algn="just">
              <a:buFont typeface="Arial" panose="020B0604020202020204" pitchFamily="34" charset="0"/>
              <a:buChar char="•"/>
            </a:pPr>
            <a:r>
              <a:rPr lang="en-US" sz="2000" b="1" i="0" dirty="0">
                <a:solidFill>
                  <a:srgbClr val="222222"/>
                </a:solidFill>
                <a:effectLst/>
                <a:latin typeface="Source Sans Pro" panose="020B0503030403020204" pitchFamily="34" charset="0"/>
              </a:rPr>
              <a:t>Alpha Testing</a:t>
            </a:r>
            <a:r>
              <a:rPr lang="en-US" sz="2000" b="0" i="0" dirty="0">
                <a:solidFill>
                  <a:srgbClr val="222222"/>
                </a:solidFill>
                <a:effectLst/>
                <a:latin typeface="Source Sans Pro" panose="020B0503030403020204" pitchFamily="34" charset="0"/>
              </a:rPr>
              <a:t> is a type of acceptance testing; performed to identify all possible issues and bugs before releasing the final product to the end users. </a:t>
            </a:r>
          </a:p>
          <a:p>
            <a:pPr marL="342900" indent="-342900" algn="just">
              <a:buFont typeface="Arial" panose="020B0604020202020204" pitchFamily="34" charset="0"/>
              <a:buChar char="•"/>
            </a:pPr>
            <a:r>
              <a:rPr lang="en-US" sz="2000" b="0" i="0" dirty="0">
                <a:solidFill>
                  <a:srgbClr val="222222"/>
                </a:solidFill>
                <a:effectLst/>
                <a:latin typeface="Source Sans Pro" panose="020B0503030403020204" pitchFamily="34" charset="0"/>
              </a:rPr>
              <a:t>Alpha testing is carried out by the testers who are internal employees of the organization. </a:t>
            </a:r>
          </a:p>
          <a:p>
            <a:pPr marL="342900" indent="-342900" algn="just">
              <a:buFont typeface="Arial" panose="020B0604020202020204" pitchFamily="34" charset="0"/>
              <a:buChar char="•"/>
            </a:pPr>
            <a:r>
              <a:rPr lang="en-US" sz="2000" b="0" i="0" dirty="0">
                <a:solidFill>
                  <a:srgbClr val="222222"/>
                </a:solidFill>
                <a:effectLst/>
                <a:latin typeface="Source Sans Pro" panose="020B0503030403020204" pitchFamily="34" charset="0"/>
              </a:rPr>
              <a:t>The main goal is to identify the tasks that a typical user might perform and test them.</a:t>
            </a:r>
          </a:p>
          <a:p>
            <a:pPr marL="342900" indent="-342900" algn="just">
              <a:buFont typeface="Arial" panose="020B0604020202020204" pitchFamily="34" charset="0"/>
              <a:buChar char="•"/>
            </a:pPr>
            <a:r>
              <a:rPr lang="en-US" sz="2000" b="0" i="0" dirty="0">
                <a:solidFill>
                  <a:srgbClr val="222222"/>
                </a:solidFill>
                <a:effectLst/>
                <a:latin typeface="Source Sans Pro" panose="020B0503030403020204" pitchFamily="34" charset="0"/>
              </a:rPr>
              <a:t>To put it as simple as possible, this kind of testing is called alpha only because it is done early on, near the end of the development of the software, and before beta testing. </a:t>
            </a:r>
          </a:p>
          <a:p>
            <a:pPr marL="342900" indent="-342900" algn="just">
              <a:buFont typeface="Arial" panose="020B0604020202020204" pitchFamily="34" charset="0"/>
              <a:buChar char="•"/>
            </a:pPr>
            <a:r>
              <a:rPr lang="en-US" sz="2000" b="0" i="0" dirty="0">
                <a:solidFill>
                  <a:srgbClr val="222222"/>
                </a:solidFill>
                <a:effectLst/>
                <a:latin typeface="Source Sans Pro" panose="020B0503030403020204" pitchFamily="34" charset="0"/>
              </a:rPr>
              <a:t>The main focus of alpha testing is to simulate real users by using a black box and white box techniques.</a:t>
            </a:r>
          </a:p>
          <a:p>
            <a:pPr marL="342900" indent="-342900" algn="just">
              <a:buFont typeface="Arial" panose="020B0604020202020204" pitchFamily="34" charset="0"/>
              <a:buChar char="•"/>
            </a:pPr>
            <a:br>
              <a:rPr lang="en-US" sz="2000" dirty="0"/>
            </a:br>
            <a:endParaRPr lang="en-US" sz="2000" dirty="0"/>
          </a:p>
        </p:txBody>
      </p:sp>
      <p:pic>
        <p:nvPicPr>
          <p:cNvPr id="1026" name="Picture 2" descr="Alpha Testing Vs Beta Testing">
            <a:extLst>
              <a:ext uri="{FF2B5EF4-FFF2-40B4-BE49-F238E27FC236}">
                <a16:creationId xmlns:a16="http://schemas.microsoft.com/office/drawing/2014/main" id="{C2D06FA2-BE31-498D-82F6-E8963F461F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200" y="4874478"/>
            <a:ext cx="5619750" cy="127635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529844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D5E5C8B-01C2-C64F-82A9-7D04371248E6}" type="datetime1">
              <a:rPr lang="en-IN" smtClean="0"/>
              <a:t>05-01-2025</a:t>
            </a:fld>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7</a:t>
            </a:fld>
            <a:endParaRPr lang="en-US"/>
          </a:p>
        </p:txBody>
      </p:sp>
      <p:sp>
        <p:nvSpPr>
          <p:cNvPr id="7" name="Title 1"/>
          <p:cNvSpPr txBox="1">
            <a:spLocks/>
          </p:cNvSpPr>
          <p:nvPr/>
        </p:nvSpPr>
        <p:spPr>
          <a:xfrm>
            <a:off x="1371600" y="-39188"/>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200" b="0" i="0" u="none" strike="noStrike" kern="1200" cap="none" spc="0" normalizeH="0" baseline="0" noProof="0" dirty="0">
                <a:ln>
                  <a:noFill/>
                </a:ln>
                <a:solidFill>
                  <a:schemeClr val="dk1"/>
                </a:solidFill>
                <a:effectLst/>
                <a:uLnTx/>
                <a:uFillTx/>
                <a:latin typeface="Calibri (Body)"/>
                <a:ea typeface="+mn-ea"/>
                <a:cs typeface="+mn-cs"/>
              </a:rPr>
              <a:t>CO-PO Mapping</a:t>
            </a:r>
          </a:p>
        </p:txBody>
      </p:sp>
      <p:sp>
        <p:nvSpPr>
          <p:cNvPr id="19458" name="Rectangle 2"/>
          <p:cNvSpPr>
            <a:spLocks noChangeArrowheads="1"/>
          </p:cNvSpPr>
          <p:nvPr/>
        </p:nvSpPr>
        <p:spPr bwMode="auto">
          <a:xfrm>
            <a:off x="0" y="5572140"/>
            <a:ext cx="8929718" cy="36933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1304925" algn="ctr"/>
              </a:tabLst>
            </a:pPr>
            <a:r>
              <a:rPr kumimoji="0" lang="en-US" b="0" i="0" u="none" strike="noStrike" cap="none" normalizeH="0" baseline="0" dirty="0">
                <a:ln>
                  <a:noFill/>
                </a:ln>
                <a:solidFill>
                  <a:schemeClr val="tx1"/>
                </a:solidFill>
                <a:effectLst/>
                <a:latin typeface="Calibri (Body)"/>
                <a:ea typeface="Times New Roman" pitchFamily="18" charset="0"/>
                <a:cs typeface="Mangal" pitchFamily="18" charset="0"/>
              </a:rPr>
              <a:t>        *3= High               	*2= Medium		*1=Low</a:t>
            </a:r>
            <a:endParaRPr kumimoji="0" lang="en-US" b="0" i="0" u="none" strike="noStrike" cap="none" normalizeH="0" baseline="0" dirty="0">
              <a:ln>
                <a:noFill/>
              </a:ln>
              <a:solidFill>
                <a:schemeClr val="tx1"/>
              </a:solidFill>
              <a:effectLst/>
              <a:latin typeface="Calibri (Body)"/>
              <a:cs typeface="Arial" pitchFamily="34" charset="0"/>
            </a:endParaRPr>
          </a:p>
        </p:txBody>
      </p:sp>
      <p:graphicFrame>
        <p:nvGraphicFramePr>
          <p:cNvPr id="11" name="Table 10"/>
          <p:cNvGraphicFramePr>
            <a:graphicFrameLocks noGrp="1"/>
          </p:cNvGraphicFramePr>
          <p:nvPr>
            <p:extLst>
              <p:ext uri="{D42A27DB-BD31-4B8C-83A1-F6EECF244321}">
                <p14:modId xmlns:p14="http://schemas.microsoft.com/office/powerpoint/2010/main" val="3417954483"/>
              </p:ext>
            </p:extLst>
          </p:nvPr>
        </p:nvGraphicFramePr>
        <p:xfrm>
          <a:off x="500038" y="2001007"/>
          <a:ext cx="8358241" cy="1275593"/>
        </p:xfrm>
        <a:graphic>
          <a:graphicData uri="http://schemas.openxmlformats.org/drawingml/2006/table">
            <a:tbl>
              <a:tblPr/>
              <a:tblGrid>
                <a:gridCol w="1081417">
                  <a:extLst>
                    <a:ext uri="{9D8B030D-6E8A-4147-A177-3AD203B41FA5}">
                      <a16:colId xmlns:a16="http://schemas.microsoft.com/office/drawing/2014/main" val="20000"/>
                    </a:ext>
                  </a:extLst>
                </a:gridCol>
                <a:gridCol w="606402">
                  <a:extLst>
                    <a:ext uri="{9D8B030D-6E8A-4147-A177-3AD203B41FA5}">
                      <a16:colId xmlns:a16="http://schemas.microsoft.com/office/drawing/2014/main" val="20001"/>
                    </a:ext>
                  </a:extLst>
                </a:gridCol>
                <a:gridCol w="606402">
                  <a:extLst>
                    <a:ext uri="{9D8B030D-6E8A-4147-A177-3AD203B41FA5}">
                      <a16:colId xmlns:a16="http://schemas.microsoft.com/office/drawing/2014/main" val="20002"/>
                    </a:ext>
                  </a:extLst>
                </a:gridCol>
                <a:gridCol w="606402">
                  <a:extLst>
                    <a:ext uri="{9D8B030D-6E8A-4147-A177-3AD203B41FA5}">
                      <a16:colId xmlns:a16="http://schemas.microsoft.com/office/drawing/2014/main" val="20003"/>
                    </a:ext>
                  </a:extLst>
                </a:gridCol>
                <a:gridCol w="606402">
                  <a:extLst>
                    <a:ext uri="{9D8B030D-6E8A-4147-A177-3AD203B41FA5}">
                      <a16:colId xmlns:a16="http://schemas.microsoft.com/office/drawing/2014/main" val="20004"/>
                    </a:ext>
                  </a:extLst>
                </a:gridCol>
                <a:gridCol w="606402">
                  <a:extLst>
                    <a:ext uri="{9D8B030D-6E8A-4147-A177-3AD203B41FA5}">
                      <a16:colId xmlns:a16="http://schemas.microsoft.com/office/drawing/2014/main" val="20005"/>
                    </a:ext>
                  </a:extLst>
                </a:gridCol>
                <a:gridCol w="606402">
                  <a:extLst>
                    <a:ext uri="{9D8B030D-6E8A-4147-A177-3AD203B41FA5}">
                      <a16:colId xmlns:a16="http://schemas.microsoft.com/office/drawing/2014/main" val="20006"/>
                    </a:ext>
                  </a:extLst>
                </a:gridCol>
                <a:gridCol w="606402">
                  <a:extLst>
                    <a:ext uri="{9D8B030D-6E8A-4147-A177-3AD203B41FA5}">
                      <a16:colId xmlns:a16="http://schemas.microsoft.com/office/drawing/2014/main" val="20007"/>
                    </a:ext>
                  </a:extLst>
                </a:gridCol>
                <a:gridCol w="606402">
                  <a:extLst>
                    <a:ext uri="{9D8B030D-6E8A-4147-A177-3AD203B41FA5}">
                      <a16:colId xmlns:a16="http://schemas.microsoft.com/office/drawing/2014/main" val="20008"/>
                    </a:ext>
                  </a:extLst>
                </a:gridCol>
                <a:gridCol w="606402">
                  <a:extLst>
                    <a:ext uri="{9D8B030D-6E8A-4147-A177-3AD203B41FA5}">
                      <a16:colId xmlns:a16="http://schemas.microsoft.com/office/drawing/2014/main" val="20009"/>
                    </a:ext>
                  </a:extLst>
                </a:gridCol>
                <a:gridCol w="606402">
                  <a:extLst>
                    <a:ext uri="{9D8B030D-6E8A-4147-A177-3AD203B41FA5}">
                      <a16:colId xmlns:a16="http://schemas.microsoft.com/office/drawing/2014/main" val="20010"/>
                    </a:ext>
                  </a:extLst>
                </a:gridCol>
                <a:gridCol w="606402">
                  <a:extLst>
                    <a:ext uri="{9D8B030D-6E8A-4147-A177-3AD203B41FA5}">
                      <a16:colId xmlns:a16="http://schemas.microsoft.com/office/drawing/2014/main" val="20011"/>
                    </a:ext>
                  </a:extLst>
                </a:gridCol>
                <a:gridCol w="606402">
                  <a:extLst>
                    <a:ext uri="{9D8B030D-6E8A-4147-A177-3AD203B41FA5}">
                      <a16:colId xmlns:a16="http://schemas.microsoft.com/office/drawing/2014/main" val="20012"/>
                    </a:ext>
                  </a:extLst>
                </a:gridCol>
              </a:tblGrid>
              <a:tr h="830619">
                <a:tc>
                  <a:txBody>
                    <a:bodyPr/>
                    <a:lstStyle/>
                    <a:p>
                      <a:pPr algn="l" fontAlgn="b"/>
                      <a:r>
                        <a:rPr lang="en-IN" sz="1800" b="0" i="0" u="none" strike="noStrike" dirty="0">
                          <a:solidFill>
                            <a:srgbClr val="000000"/>
                          </a:solidFill>
                          <a:latin typeface="Calibri (Body)"/>
                        </a:rPr>
                        <a:t>PO No.          </a:t>
                      </a:r>
                    </a:p>
                    <a:p>
                      <a:pPr algn="l" fontAlgn="b"/>
                      <a:r>
                        <a:rPr lang="en-IN" sz="1800" b="0" i="0" u="none" strike="noStrike" dirty="0">
                          <a:solidFill>
                            <a:srgbClr val="000000"/>
                          </a:solidFill>
                          <a:latin typeface="Calibri (Body)"/>
                        </a:rPr>
                        <a:t>CO No.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PO11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800" b="0" i="0" u="none" strike="noStrike" dirty="0">
                          <a:solidFill>
                            <a:srgbClr val="000000"/>
                          </a:solidFill>
                          <a:latin typeface="Calibri (Body)"/>
                        </a:rPr>
                        <a:t>PO12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44974">
                <a:tc>
                  <a:txBody>
                    <a:bodyPr/>
                    <a:lstStyle/>
                    <a:p>
                      <a:pPr algn="ctr" fontAlgn="b"/>
                      <a:r>
                        <a:rPr lang="en-IN" sz="1800" b="0" i="0" u="none" strike="noStrike" dirty="0">
                          <a:solidFill>
                            <a:srgbClr val="000000"/>
                          </a:solidFill>
                          <a:latin typeface="Calibri (Body)"/>
                        </a:rPr>
                        <a:t>CO3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1</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1</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2</a:t>
                      </a:r>
                      <a:endParaRPr lang="en-IN" sz="1800" b="0" i="0" u="none" strike="noStrike" dirty="0">
                        <a:solidFill>
                          <a:srgbClr val="000000"/>
                        </a:solidFill>
                        <a:latin typeface="Calibri (Body)"/>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800" b="0" i="0" u="none" strike="noStrike" dirty="0">
                          <a:solidFill>
                            <a:srgbClr val="000000"/>
                          </a:solidFill>
                          <a:latin typeface="Calibri (Body)"/>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bl>
          </a:graphicData>
        </a:graphic>
      </p:graphicFrame>
      <p:cxnSp>
        <p:nvCxnSpPr>
          <p:cNvPr id="12" name="Straight Arrow Connector 11"/>
          <p:cNvCxnSpPr/>
          <p:nvPr/>
        </p:nvCxnSpPr>
        <p:spPr>
          <a:xfrm>
            <a:off x="1214414" y="2214554"/>
            <a:ext cx="243417" cy="1588"/>
          </a:xfrm>
          <a:prstGeom prst="straightConnector1">
            <a:avLst/>
          </a:prstGeom>
          <a:ln w="19050" cmpd="sng">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rot="16200000" flipH="1">
            <a:off x="1180019" y="2534702"/>
            <a:ext cx="211670" cy="3"/>
          </a:xfrm>
          <a:prstGeom prst="straightConnector1">
            <a:avLst/>
          </a:prstGeom>
          <a:ln w="19050" cmpd="sng">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9461" name="Rectangle 5"/>
          <p:cNvSpPr>
            <a:spLocks noChangeArrowheads="1"/>
          </p:cNvSpPr>
          <p:nvPr/>
        </p:nvSpPr>
        <p:spPr bwMode="auto">
          <a:xfrm>
            <a:off x="428596" y="1285860"/>
            <a:ext cx="3786214" cy="661720"/>
          </a:xfrm>
          <a:prstGeom prst="rect">
            <a:avLst/>
          </a:prstGeom>
          <a:noFill/>
          <a:ln w="9525">
            <a:noFill/>
            <a:miter lim="800000"/>
            <a:headEnd/>
            <a:tailEnd/>
          </a:ln>
          <a:effectLst/>
        </p:spPr>
        <p:txBody>
          <a:bodyPr vert="horz" wrap="square" lIns="274551" tIns="45720" rIns="9144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rgbClr val="000000"/>
                </a:solidFill>
                <a:effectLst/>
                <a:latin typeface="Calibri (Body)"/>
                <a:ea typeface="Times New Roman" pitchFamily="18" charset="0"/>
                <a:cs typeface="Arial" pitchFamily="34" charset="0"/>
              </a:rPr>
              <a:t>CO-PO Mapping</a:t>
            </a:r>
            <a:endParaRPr kumimoji="0" lang="en-US" sz="2200" b="0" i="0" u="none" strike="noStrike" cap="none" normalizeH="0" baseline="0" dirty="0">
              <a:ln>
                <a:noFill/>
              </a:ln>
              <a:solidFill>
                <a:srgbClr val="000000"/>
              </a:solidFill>
              <a:effectLst/>
              <a:latin typeface="Calibri (Body)"/>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3" name="Footer Placeholder 4">
            <a:extLst>
              <a:ext uri="{FF2B5EF4-FFF2-40B4-BE49-F238E27FC236}">
                <a16:creationId xmlns:a16="http://schemas.microsoft.com/office/drawing/2014/main" id="{2F29EC6A-70E3-AED9-2097-005BF9E23E59}"/>
              </a:ext>
            </a:extLst>
          </p:cNvPr>
          <p:cNvSpPr>
            <a:spLocks noGrp="1"/>
          </p:cNvSpPr>
          <p:nvPr>
            <p:ph type="ftr" sz="quarter" idx="11"/>
          </p:nvPr>
        </p:nvSpPr>
        <p:spPr>
          <a:xfrm>
            <a:off x="2514600" y="6356350"/>
            <a:ext cx="5029200" cy="365125"/>
          </a:xfrm>
        </p:spPr>
        <p:txBody>
          <a:bodyPr/>
          <a:lstStyle/>
          <a:p>
            <a:r>
              <a:rPr lang="fi-FI">
                <a:latin typeface="Times New Roman" pitchFamily="18" charset="0"/>
                <a:cs typeface="Times New Roman" pitchFamily="18" charset="0"/>
              </a:rPr>
              <a:t>Ms. Barkha Bhardwaj          DT-II                Unit 3</a:t>
            </a:r>
            <a:endParaRPr lang="en-US" dirty="0">
              <a:latin typeface="Times New Roman" pitchFamily="18" charset="0"/>
              <a:cs typeface="Times New Roman" pitchFamily="18" charset="0"/>
            </a:endParaRPr>
          </a:p>
        </p:txBody>
      </p:sp>
      <p:pic>
        <p:nvPicPr>
          <p:cNvPr id="14" name="Picture 13"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3234586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9461">
                                            <p:txEl>
                                              <p:pRg st="0" end="0"/>
                                            </p:txEl>
                                          </p:spTgt>
                                        </p:tgtEl>
                                        <p:attrNameLst>
                                          <p:attrName>style.visibility</p:attrName>
                                        </p:attrNameLst>
                                      </p:cBhvr>
                                      <p:to>
                                        <p:strVal val="visible"/>
                                      </p:to>
                                    </p:set>
                                    <p:animEffect transition="in" filter="blinds(horizontal)">
                                      <p:cBhvr>
                                        <p:cTn id="7" dur="500"/>
                                        <p:tgtEl>
                                          <p:spTgt spid="1946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9458">
                                            <p:txEl>
                                              <p:pRg st="0" end="0"/>
                                            </p:txEl>
                                          </p:spTgt>
                                        </p:tgtEl>
                                        <p:attrNameLst>
                                          <p:attrName>style.visibility</p:attrName>
                                        </p:attrNameLst>
                                      </p:cBhvr>
                                      <p:to>
                                        <p:strVal val="visible"/>
                                      </p:to>
                                    </p:set>
                                    <p:animEffect transition="in" filter="blinds(horizontal)">
                                      <p:cBhvr>
                                        <p:cTn id="12" dur="500"/>
                                        <p:tgtEl>
                                          <p:spTgt spid="1945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D7737EF-036A-CC4E-9A42-87ACF34E5A6E}"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222222"/>
                </a:solidFill>
                <a:effectLst/>
                <a:latin typeface="Source Sans Pro" panose="020B0503030403020204" pitchFamily="34" charset="0"/>
              </a:rPr>
              <a:t>Beta Testing </a:t>
            </a:r>
            <a:r>
              <a:rPr lang="en-US" sz="2400" dirty="0"/>
              <a:t>(CO3)</a:t>
            </a:r>
          </a:p>
        </p:txBody>
      </p:sp>
      <p:sp>
        <p:nvSpPr>
          <p:cNvPr id="8" name="TextBox 7">
            <a:extLst>
              <a:ext uri="{FF2B5EF4-FFF2-40B4-BE49-F238E27FC236}">
                <a16:creationId xmlns:a16="http://schemas.microsoft.com/office/drawing/2014/main" id="{72735EF6-ECC8-748A-D0A4-AF666DF8159F}"/>
              </a:ext>
            </a:extLst>
          </p:cNvPr>
          <p:cNvSpPr txBox="1"/>
          <p:nvPr/>
        </p:nvSpPr>
        <p:spPr>
          <a:xfrm>
            <a:off x="304800" y="1600200"/>
            <a:ext cx="8458200" cy="3477875"/>
          </a:xfrm>
          <a:prstGeom prst="rect">
            <a:avLst/>
          </a:prstGeom>
          <a:noFill/>
        </p:spPr>
        <p:txBody>
          <a:bodyPr wrap="square">
            <a:spAutoFit/>
          </a:bodyPr>
          <a:lstStyle/>
          <a:p>
            <a:pPr marL="285750" indent="-285750" algn="just">
              <a:buFont typeface="Arial" panose="020B0604020202020204" pitchFamily="34" charset="0"/>
              <a:buChar char="•"/>
            </a:pPr>
            <a:r>
              <a:rPr lang="en-US" sz="2200" b="1" i="0" dirty="0">
                <a:solidFill>
                  <a:srgbClr val="222222"/>
                </a:solidFill>
                <a:effectLst/>
                <a:latin typeface="Source Sans Pro" panose="020B0503030403020204" pitchFamily="34" charset="0"/>
              </a:rPr>
              <a:t>Beta Testing</a:t>
            </a:r>
            <a:r>
              <a:rPr lang="en-US" sz="2200" b="0" i="0" dirty="0">
                <a:solidFill>
                  <a:srgbClr val="222222"/>
                </a:solidFill>
                <a:effectLst/>
                <a:latin typeface="Source Sans Pro" panose="020B0503030403020204" pitchFamily="34" charset="0"/>
              </a:rPr>
              <a:t> is performed by “real users” of the software application in “real environment” and it can be considered as a form of external </a:t>
            </a:r>
            <a:r>
              <a:rPr lang="en-US" sz="2200" b="0" i="0" u="none" strike="noStrike" dirty="0">
                <a:solidFill>
                  <a:srgbClr val="222222"/>
                </a:solidFill>
                <a:effectLst/>
                <a:latin typeface="Source Sans Pro" panose="020B0503030403020204" pitchFamily="34" charset="0"/>
              </a:rPr>
              <a:t>User Acceptance Testing</a:t>
            </a:r>
            <a:r>
              <a:rPr lang="en-US" sz="2200" b="0" i="0" dirty="0">
                <a:solidFill>
                  <a:srgbClr val="222222"/>
                </a:solidFill>
                <a:effectLst/>
                <a:latin typeface="Source Sans Pro" panose="020B0503030403020204" pitchFamily="34" charset="0"/>
              </a:rPr>
              <a:t>. </a:t>
            </a:r>
          </a:p>
          <a:p>
            <a:pPr marL="285750" indent="-285750" algn="just">
              <a:buFont typeface="Arial" panose="020B0604020202020204" pitchFamily="34" charset="0"/>
              <a:buChar char="•"/>
            </a:pPr>
            <a:r>
              <a:rPr lang="en-US" sz="2200" b="0" i="0" dirty="0">
                <a:solidFill>
                  <a:srgbClr val="222222"/>
                </a:solidFill>
                <a:effectLst/>
                <a:latin typeface="Source Sans Pro" panose="020B0503030403020204" pitchFamily="34" charset="0"/>
              </a:rPr>
              <a:t>It is the final test before shipping a product to the customers. Direct feedback from customers is a major advantage of Beta Testing. </a:t>
            </a:r>
          </a:p>
          <a:p>
            <a:pPr marL="285750" indent="-285750" algn="just">
              <a:buFont typeface="Arial" panose="020B0604020202020204" pitchFamily="34" charset="0"/>
              <a:buChar char="•"/>
            </a:pPr>
            <a:r>
              <a:rPr lang="en-US" sz="2200" b="0" i="0" dirty="0">
                <a:solidFill>
                  <a:srgbClr val="222222"/>
                </a:solidFill>
                <a:effectLst/>
                <a:latin typeface="Source Sans Pro" panose="020B0503030403020204" pitchFamily="34" charset="0"/>
              </a:rPr>
              <a:t>This testing helps to test products in customer’s environment.</a:t>
            </a:r>
          </a:p>
          <a:p>
            <a:pPr marL="285750" indent="-285750" algn="just">
              <a:buFont typeface="Arial" panose="020B0604020202020204" pitchFamily="34" charset="0"/>
              <a:buChar char="•"/>
            </a:pPr>
            <a:r>
              <a:rPr lang="en-US" sz="2200" b="0" i="0" dirty="0">
                <a:solidFill>
                  <a:srgbClr val="222222"/>
                </a:solidFill>
                <a:effectLst/>
                <a:latin typeface="Source Sans Pro" panose="020B0503030403020204" pitchFamily="34" charset="0"/>
              </a:rPr>
              <a:t>Beta version of the software is released to a limited number of end-users of the product to obtain feedback on the product quality. </a:t>
            </a:r>
          </a:p>
          <a:p>
            <a:pPr marL="285750" indent="-285750" algn="just">
              <a:buFont typeface="Arial" panose="020B0604020202020204" pitchFamily="34" charset="0"/>
              <a:buChar char="•"/>
            </a:pPr>
            <a:r>
              <a:rPr lang="en-US" sz="2200" b="0" i="0" dirty="0">
                <a:solidFill>
                  <a:srgbClr val="222222"/>
                </a:solidFill>
                <a:effectLst/>
                <a:latin typeface="Source Sans Pro" panose="020B0503030403020204" pitchFamily="34" charset="0"/>
              </a:rPr>
              <a:t>Beta testing reduces product failure risks and provides increased quality of the product through customer validation.</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5818129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36AD86E-68CC-3C49-949B-8A961B75D3AC}"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Differences between alpha &amp; beta testing </a:t>
            </a:r>
            <a:r>
              <a:rPr lang="en-US" sz="2400" dirty="0"/>
              <a:t>(CO3)</a:t>
            </a:r>
          </a:p>
        </p:txBody>
      </p:sp>
      <p:sp>
        <p:nvSpPr>
          <p:cNvPr id="8" name="TextBox 7">
            <a:extLst>
              <a:ext uri="{FF2B5EF4-FFF2-40B4-BE49-F238E27FC236}">
                <a16:creationId xmlns:a16="http://schemas.microsoft.com/office/drawing/2014/main" id="{3BB089D1-E337-1979-DBBA-3AEF525D38CA}"/>
              </a:ext>
            </a:extLst>
          </p:cNvPr>
          <p:cNvSpPr txBox="1"/>
          <p:nvPr/>
        </p:nvSpPr>
        <p:spPr>
          <a:xfrm>
            <a:off x="152401" y="1258785"/>
            <a:ext cx="8839199" cy="4770537"/>
          </a:xfrm>
          <a:prstGeom prst="rect">
            <a:avLst/>
          </a:prstGeom>
          <a:noFill/>
        </p:spPr>
        <p:txBody>
          <a:bodyPr wrap="square">
            <a:spAutoFit/>
          </a:bodyPr>
          <a:lstStyle/>
          <a:p>
            <a:pPr algn="l">
              <a:buFont typeface="Arial" panose="020B0604020202020204" pitchFamily="34" charset="0"/>
              <a:buChar char="•"/>
            </a:pPr>
            <a:r>
              <a:rPr lang="en-US" sz="2000" b="0" i="0" dirty="0">
                <a:solidFill>
                  <a:srgbClr val="222222"/>
                </a:solidFill>
                <a:effectLst/>
              </a:rPr>
              <a:t>Alpha Testing is performed by the Testers within the organization whereas Beta Testing is performed by the end users.</a:t>
            </a:r>
          </a:p>
          <a:p>
            <a:pPr algn="l">
              <a:buFont typeface="Arial" panose="020B0604020202020204" pitchFamily="34" charset="0"/>
              <a:buChar char="•"/>
            </a:pPr>
            <a:r>
              <a:rPr lang="en-US" sz="2000" b="0" i="0" dirty="0">
                <a:solidFill>
                  <a:srgbClr val="222222"/>
                </a:solidFill>
                <a:effectLst/>
              </a:rPr>
              <a:t>Alpha Testing is performed at Developer’s site whereas Beta Testing is performed at Client’s location.</a:t>
            </a:r>
          </a:p>
          <a:p>
            <a:pPr algn="l">
              <a:buFont typeface="Arial" panose="020B0604020202020204" pitchFamily="34" charset="0"/>
              <a:buChar char="•"/>
            </a:pPr>
            <a:r>
              <a:rPr lang="en-US" sz="2000" b="0" i="0" dirty="0">
                <a:solidFill>
                  <a:srgbClr val="222222"/>
                </a:solidFill>
                <a:effectLst/>
              </a:rPr>
              <a:t>Reliability and Security testing are not performed in-depth in Alpha Testing while Reliability, Security and Robustness are checked during Beta Testing.</a:t>
            </a:r>
          </a:p>
          <a:p>
            <a:pPr algn="just">
              <a:buFont typeface="Arial" panose="020B0604020202020204" pitchFamily="34" charset="0"/>
              <a:buChar char="•"/>
            </a:pPr>
            <a:r>
              <a:rPr lang="en-US" sz="2000" b="0" i="0" dirty="0">
                <a:solidFill>
                  <a:srgbClr val="222222"/>
                </a:solidFill>
                <a:effectLst/>
              </a:rPr>
              <a:t>Alpha Testing involves both Whitebox (test case) and </a:t>
            </a:r>
            <a:r>
              <a:rPr lang="en-US" sz="2000" b="0" i="0" dirty="0">
                <a:solidFill>
                  <a:srgbClr val="222222"/>
                </a:solidFill>
                <a:effectLst/>
                <a:cs typeface="Times New Roman" panose="02020603050405020304" pitchFamily="18" charset="0"/>
              </a:rPr>
              <a:t>Blackbox(functionality)</a:t>
            </a:r>
            <a:r>
              <a:rPr lang="en-US" sz="2000" b="0" i="0" dirty="0">
                <a:solidFill>
                  <a:srgbClr val="222222"/>
                </a:solidFill>
                <a:effectLst/>
              </a:rPr>
              <a:t> testing whereas Beta Testing mainly involves Blackbox testing.</a:t>
            </a:r>
          </a:p>
          <a:p>
            <a:pPr algn="l">
              <a:buFont typeface="Arial" panose="020B0604020202020204" pitchFamily="34" charset="0"/>
              <a:buChar char="•"/>
            </a:pPr>
            <a:r>
              <a:rPr lang="en-US" sz="2000" b="0" i="0" dirty="0">
                <a:solidFill>
                  <a:srgbClr val="222222"/>
                </a:solidFill>
                <a:effectLst/>
              </a:rPr>
              <a:t>Alpha Testing requires testing environment while Beta Testing doesn’t require testing environment.</a:t>
            </a:r>
          </a:p>
          <a:p>
            <a:pPr algn="l">
              <a:buFont typeface="Arial" panose="020B0604020202020204" pitchFamily="34" charset="0"/>
              <a:buChar char="•"/>
            </a:pPr>
            <a:r>
              <a:rPr lang="en-US" sz="2000" b="0" i="0" dirty="0">
                <a:solidFill>
                  <a:srgbClr val="222222"/>
                </a:solidFill>
                <a:effectLst/>
              </a:rPr>
              <a:t>Alpha Testing requires long execution cycle whereas Beta Testing requires only few weeks of execution.</a:t>
            </a:r>
          </a:p>
          <a:p>
            <a:pPr algn="l">
              <a:buFont typeface="Arial" panose="020B0604020202020204" pitchFamily="34" charset="0"/>
              <a:buChar char="•"/>
            </a:pPr>
            <a:r>
              <a:rPr lang="en-US" sz="2000" b="0" i="0" dirty="0">
                <a:solidFill>
                  <a:srgbClr val="222222"/>
                </a:solidFill>
                <a:effectLst/>
              </a:rPr>
              <a:t>Critical issues and bugs are addressed and fixed immediately in Alpha Testing whereas issues and bugs are collected from the end users and further implemented in Beta Testing.</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65708629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87F2C6C-730F-BD40-9CA2-126096E4438E}"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Taguchi methods </a:t>
            </a:r>
            <a:r>
              <a:rPr lang="en-US" sz="2400" dirty="0"/>
              <a:t>(CO3)</a:t>
            </a:r>
          </a:p>
        </p:txBody>
      </p:sp>
      <p:sp>
        <p:nvSpPr>
          <p:cNvPr id="8" name="TextBox 7">
            <a:extLst>
              <a:ext uri="{FF2B5EF4-FFF2-40B4-BE49-F238E27FC236}">
                <a16:creationId xmlns:a16="http://schemas.microsoft.com/office/drawing/2014/main" id="{4B7EBE2A-87D8-394B-9C32-020768FA3825}"/>
              </a:ext>
            </a:extLst>
          </p:cNvPr>
          <p:cNvSpPr txBox="1"/>
          <p:nvPr/>
        </p:nvSpPr>
        <p:spPr>
          <a:xfrm>
            <a:off x="228600" y="1164771"/>
            <a:ext cx="8686800" cy="4893647"/>
          </a:xfrm>
          <a:prstGeom prst="rect">
            <a:avLst/>
          </a:prstGeom>
          <a:noFill/>
        </p:spPr>
        <p:txBody>
          <a:bodyPr wrap="square">
            <a:spAutoFit/>
          </a:bodyPr>
          <a:lstStyle/>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Taguchi method of quality control is an approach to engineering that emphasizes the roles of research and development (R&amp;D), and product design and development in reducing the occurrence of defects and failures in manufactured goods. </a:t>
            </a:r>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Taguchi methods</a:t>
            </a:r>
            <a:r>
              <a:rPr lang="en-US" altLang="ja-JP"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are statistical methods, sometimes called robust design methods, developed by Genichi Taguchi to improve the quality of manufactured goods, and more recently also applied to engineering, biotechnology, marketing and advertising.</a:t>
            </a:r>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Taguchi's work includes three principal contributions to statistics:</a:t>
            </a:r>
          </a:p>
          <a:p>
            <a:pPr marL="285750" indent="-285750" algn="just">
              <a:buFont typeface="Arial" panose="020B0604020202020204" pitchFamily="34" charset="0"/>
              <a:buChar char="•"/>
            </a:pPr>
            <a:endParaRPr lang="en-US" sz="2400" b="1"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A specific loss function</a:t>
            </a:r>
          </a:p>
          <a:p>
            <a:pPr marL="285750" indent="-28575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The philosophy of off-line quality control; and</a:t>
            </a:r>
          </a:p>
          <a:p>
            <a:pPr marL="285750" indent="-28575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Innovations in the design of experiments.</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02607573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51E691-96A4-7243-8D43-8449A905F26D}"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Taguchi methods </a:t>
            </a:r>
            <a:r>
              <a:rPr lang="en-US" sz="2400" dirty="0"/>
              <a:t>(CO3)</a:t>
            </a:r>
          </a:p>
        </p:txBody>
      </p:sp>
      <p:sp>
        <p:nvSpPr>
          <p:cNvPr id="8" name="TextBox 7">
            <a:extLst>
              <a:ext uri="{FF2B5EF4-FFF2-40B4-BE49-F238E27FC236}">
                <a16:creationId xmlns:a16="http://schemas.microsoft.com/office/drawing/2014/main" id="{4B7EBE2A-87D8-394B-9C32-020768FA3825}"/>
              </a:ext>
            </a:extLst>
          </p:cNvPr>
          <p:cNvSpPr txBox="1"/>
          <p:nvPr/>
        </p:nvSpPr>
        <p:spPr>
          <a:xfrm>
            <a:off x="228600" y="1164771"/>
            <a:ext cx="8686800" cy="3970318"/>
          </a:xfrm>
          <a:prstGeom prst="rect">
            <a:avLst/>
          </a:prstGeom>
          <a:noFill/>
        </p:spPr>
        <p:txBody>
          <a:bodyPr wrap="square">
            <a:spAutoFit/>
          </a:bodyPr>
          <a:lstStyle/>
          <a:p>
            <a:pPr marL="285750" indent="-285750" algn="just">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Example of the Taguchi Method of Quality Control</a:t>
            </a:r>
          </a:p>
          <a:p>
            <a:pPr marL="285750" indent="-28575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If the product is a precision drill that must consistently drill holes of an exact size in all materials it is used on, then part of its quality is determined by how much the units of the product differ from those standards. With the Taguchi method of quality control, the focus is to use research and design to ensure that every unit of the product will closely match those design specifications and perform exactly as designed.</a:t>
            </a:r>
            <a:endParaRPr lang="en-US" sz="2800" b="1" dirty="0">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95011644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BC8B92D-215F-3449-A3F2-C4A8DDD60179}"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Taguchi methods </a:t>
            </a:r>
            <a:r>
              <a:rPr lang="en-US" sz="2400" dirty="0"/>
              <a:t>(CO3)</a:t>
            </a:r>
          </a:p>
        </p:txBody>
      </p:sp>
      <p:sp>
        <p:nvSpPr>
          <p:cNvPr id="3" name="TextBox 2">
            <a:extLst>
              <a:ext uri="{FF2B5EF4-FFF2-40B4-BE49-F238E27FC236}">
                <a16:creationId xmlns:a16="http://schemas.microsoft.com/office/drawing/2014/main" id="{8544B011-1198-2DC8-7D6E-B2403B1D440B}"/>
              </a:ext>
            </a:extLst>
          </p:cNvPr>
          <p:cNvSpPr txBox="1"/>
          <p:nvPr/>
        </p:nvSpPr>
        <p:spPr>
          <a:xfrm>
            <a:off x="270510" y="1226128"/>
            <a:ext cx="8602980" cy="4093428"/>
          </a:xfrm>
          <a:prstGeom prst="rect">
            <a:avLst/>
          </a:prstGeom>
          <a:noFill/>
        </p:spPr>
        <p:txBody>
          <a:bodyPr wrap="square">
            <a:spAutoFit/>
          </a:bodyPr>
          <a:lstStyle/>
          <a:p>
            <a:pPr algn="l"/>
            <a:r>
              <a:rPr lang="en-US" sz="2000" b="1" i="0" dirty="0">
                <a:solidFill>
                  <a:srgbClr val="000000"/>
                </a:solidFill>
                <a:effectLst/>
                <a:latin typeface="Times New Roman" panose="02020603050405020304" pitchFamily="18" charset="0"/>
              </a:rPr>
              <a:t>8-STEPS  IN  TAGUCHI  METHODOLOGY:</a:t>
            </a:r>
          </a:p>
          <a:p>
            <a:pPr algn="l"/>
            <a:r>
              <a:rPr lang="en-US" sz="2000" i="0" dirty="0">
                <a:solidFill>
                  <a:srgbClr val="000000"/>
                </a:solidFill>
                <a:effectLst/>
                <a:latin typeface="Times New Roman" panose="02020603050405020304" pitchFamily="18" charset="0"/>
              </a:rPr>
              <a:t>Step-1: IDENTIFY  THE  MAIN  FUNCTION, SIDE  EFFECTS, AND</a:t>
            </a:r>
          </a:p>
          <a:p>
            <a:pPr algn="l"/>
            <a:r>
              <a:rPr lang="en-US" sz="2000" i="0" dirty="0">
                <a:solidFill>
                  <a:srgbClr val="000000"/>
                </a:solidFill>
                <a:effectLst/>
                <a:latin typeface="Times New Roman" panose="02020603050405020304" pitchFamily="18" charset="0"/>
              </a:rPr>
              <a:t> 	FAILURE MODE</a:t>
            </a:r>
          </a:p>
          <a:p>
            <a:pPr algn="l"/>
            <a:r>
              <a:rPr lang="en-US" sz="2000" i="0" dirty="0">
                <a:solidFill>
                  <a:srgbClr val="000000"/>
                </a:solidFill>
                <a:effectLst/>
                <a:latin typeface="Times New Roman" panose="02020603050405020304" pitchFamily="18" charset="0"/>
              </a:rPr>
              <a:t>Step-2: IDENTIFY  THE  </a:t>
            </a:r>
            <a:r>
              <a:rPr lang="en-US" sz="2000" i="1" dirty="0">
                <a:solidFill>
                  <a:srgbClr val="000000"/>
                </a:solidFill>
                <a:effectLst/>
                <a:latin typeface="Times New Roman" panose="02020603050405020304" pitchFamily="18" charset="0"/>
              </a:rPr>
              <a:t>NOISE</a:t>
            </a:r>
            <a:r>
              <a:rPr lang="en-US" sz="2000" i="0" dirty="0">
                <a:solidFill>
                  <a:srgbClr val="000000"/>
                </a:solidFill>
                <a:effectLst/>
                <a:latin typeface="Times New Roman" panose="02020603050405020304" pitchFamily="18" charset="0"/>
              </a:rPr>
              <a:t>  FACTORS, TESTING  CONDITIONS,  </a:t>
            </a:r>
          </a:p>
          <a:p>
            <a:pPr algn="l"/>
            <a:r>
              <a:rPr lang="en-US" sz="2000" i="0" dirty="0">
                <a:solidFill>
                  <a:srgbClr val="000000"/>
                </a:solidFill>
                <a:effectLst/>
                <a:latin typeface="Times New Roman" panose="02020603050405020304" pitchFamily="18" charset="0"/>
              </a:rPr>
              <a:t>	AND  QUALITY  CHARACTERISTICS</a:t>
            </a:r>
          </a:p>
          <a:p>
            <a:pPr algn="l"/>
            <a:r>
              <a:rPr lang="en-US" sz="2000" i="0" dirty="0">
                <a:solidFill>
                  <a:srgbClr val="000000"/>
                </a:solidFill>
                <a:effectLst/>
                <a:latin typeface="Times New Roman" panose="02020603050405020304" pitchFamily="18" charset="0"/>
              </a:rPr>
              <a:t>Step-3: IDENTIFY  THE  OBJECTIVE  FUNCTION  TO  BE  OPTIMIZED</a:t>
            </a:r>
          </a:p>
          <a:p>
            <a:pPr algn="l"/>
            <a:r>
              <a:rPr lang="en-US" sz="2000" i="0" dirty="0">
                <a:solidFill>
                  <a:srgbClr val="000000"/>
                </a:solidFill>
                <a:effectLst/>
                <a:latin typeface="Times New Roman" panose="02020603050405020304" pitchFamily="18" charset="0"/>
              </a:rPr>
              <a:t>Step-4: IDENTIFY  THE  CONTROL  FACTORS  AND  THEIR  LEVELS</a:t>
            </a:r>
          </a:p>
          <a:p>
            <a:pPr algn="l"/>
            <a:r>
              <a:rPr lang="en-US" sz="2000" i="0" dirty="0">
                <a:solidFill>
                  <a:srgbClr val="000000"/>
                </a:solidFill>
                <a:effectLst/>
                <a:latin typeface="Times New Roman" panose="02020603050405020304" pitchFamily="18" charset="0"/>
              </a:rPr>
              <a:t>Step-5: SELECT  THE  ORTHOGONAL  ARRAY  MATRIX  EXPERIMENT</a:t>
            </a:r>
          </a:p>
          <a:p>
            <a:pPr algn="l"/>
            <a:r>
              <a:rPr lang="en-US" sz="2000" i="0" dirty="0">
                <a:solidFill>
                  <a:srgbClr val="000000"/>
                </a:solidFill>
                <a:effectLst/>
                <a:latin typeface="Times New Roman" panose="02020603050405020304" pitchFamily="18" charset="0"/>
              </a:rPr>
              <a:t>Step-6: CONDUCT  THE  MATRIX  EXPERIMENT</a:t>
            </a:r>
          </a:p>
          <a:p>
            <a:pPr algn="l"/>
            <a:r>
              <a:rPr lang="en-US" sz="2000" i="0" dirty="0">
                <a:solidFill>
                  <a:srgbClr val="000000"/>
                </a:solidFill>
                <a:effectLst/>
                <a:latin typeface="Times New Roman" panose="02020603050405020304" pitchFamily="18" charset="0"/>
              </a:rPr>
              <a:t>Step-7: ANALYZE  THE  DATA,  PREDICT  THE  OPTIMUM  LEVELS </a:t>
            </a:r>
          </a:p>
          <a:p>
            <a:pPr algn="l"/>
            <a:r>
              <a:rPr lang="en-US" sz="2000" dirty="0">
                <a:solidFill>
                  <a:srgbClr val="000000"/>
                </a:solidFill>
                <a:latin typeface="Times New Roman" panose="02020603050405020304" pitchFamily="18" charset="0"/>
              </a:rPr>
              <a:t>	</a:t>
            </a:r>
            <a:r>
              <a:rPr lang="en-US" sz="2000" i="0" dirty="0">
                <a:solidFill>
                  <a:srgbClr val="000000"/>
                </a:solidFill>
                <a:effectLst/>
                <a:latin typeface="Times New Roman" panose="02020603050405020304" pitchFamily="18" charset="0"/>
              </a:rPr>
              <a:t>AND  PERFORMANCE</a:t>
            </a:r>
          </a:p>
          <a:p>
            <a:pPr algn="l"/>
            <a:r>
              <a:rPr lang="en-US" sz="2000" i="0" dirty="0">
                <a:solidFill>
                  <a:srgbClr val="000000"/>
                </a:solidFill>
                <a:effectLst/>
                <a:latin typeface="Times New Roman" panose="02020603050405020304" pitchFamily="18" charset="0"/>
              </a:rPr>
              <a:t>Step-8: PERFORM  THE  VERIFICATION  EXPERIMENT AND  PLAN  THE </a:t>
            </a:r>
          </a:p>
          <a:p>
            <a:pPr algn="l"/>
            <a:r>
              <a:rPr lang="en-US" sz="2000" dirty="0">
                <a:solidFill>
                  <a:srgbClr val="000000"/>
                </a:solidFill>
                <a:latin typeface="Times New Roman" panose="02020603050405020304" pitchFamily="18" charset="0"/>
              </a:rPr>
              <a:t>	</a:t>
            </a:r>
            <a:r>
              <a:rPr lang="en-US" sz="2000" i="0" dirty="0">
                <a:solidFill>
                  <a:srgbClr val="000000"/>
                </a:solidFill>
                <a:effectLst/>
                <a:latin typeface="Times New Roman" panose="02020603050405020304" pitchFamily="18" charset="0"/>
              </a:rPr>
              <a:t>FUTURE  ACTION</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86457816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C97E157-6AD7-7542-8D87-8116D70CDC18}"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Defect classification </a:t>
            </a:r>
            <a:r>
              <a:rPr lang="en-US" sz="2400" dirty="0"/>
              <a:t>(CO3)</a:t>
            </a:r>
          </a:p>
        </p:txBody>
      </p:sp>
      <p:sp>
        <p:nvSpPr>
          <p:cNvPr id="8" name="TextBox 7">
            <a:extLst>
              <a:ext uri="{FF2B5EF4-FFF2-40B4-BE49-F238E27FC236}">
                <a16:creationId xmlns:a16="http://schemas.microsoft.com/office/drawing/2014/main" id="{BA4077C7-9AB5-6C0F-70EB-0DBC70AB536B}"/>
              </a:ext>
            </a:extLst>
          </p:cNvPr>
          <p:cNvSpPr txBox="1"/>
          <p:nvPr/>
        </p:nvSpPr>
        <p:spPr>
          <a:xfrm>
            <a:off x="288236" y="869609"/>
            <a:ext cx="8381999" cy="6001643"/>
          </a:xfrm>
          <a:prstGeom prst="rect">
            <a:avLst/>
          </a:prstGeom>
          <a:noFill/>
        </p:spPr>
        <p:txBody>
          <a:bodyPr wrap="square">
            <a:spAutoFit/>
          </a:bodyPr>
          <a:lstStyle/>
          <a:p>
            <a:pPr marL="285750" indent="-285750" algn="just">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Defect classification is a vital step for determining if goods should pass or fail inspection. And considering the quantity and severity of different types of defects found helps you make an informed shipping decision.</a:t>
            </a:r>
          </a:p>
          <a:p>
            <a:pPr marL="285750" indent="-285750" algn="just">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A professional inspection company often has established standards for classifying various types of defects for a particular product type. But it’s ultimately your responsibility as the buyer to decide your tolerance for different defects, often using a system like AQL</a:t>
            </a:r>
          </a:p>
          <a:p>
            <a:pPr marL="285750" indent="-285750" algn="just">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Knowing what types of defects you are dealing with allows you to make informed decisions about every product batch. </a:t>
            </a:r>
          </a:p>
          <a:p>
            <a:pPr marL="285750" indent="-285750" algn="just">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Depending on the severity and number of the defects, you may accept the items or return them to be reworked. </a:t>
            </a:r>
          </a:p>
          <a:p>
            <a:pPr marL="285750" indent="-285750" algn="just">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Alternatively, you could destroy the products and ask the manufacturer to produce replacements.</a:t>
            </a:r>
          </a:p>
          <a:p>
            <a:pPr marL="285750" indent="-285750" algn="just">
              <a:buFont typeface="Arial" panose="020B0604020202020204" pitchFamily="34" charset="0"/>
              <a:buChar char="•"/>
            </a:pPr>
            <a:endParaRPr lang="en-US" sz="2400" b="0" i="0" dirty="0">
              <a:effectLst/>
              <a:latin typeface="Times New Roman" panose="02020603050405020304" pitchFamily="18" charset="0"/>
              <a:cs typeface="Times New Roman" panose="02020603050405020304"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19765963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A27DEA2-BAF2-AD4D-B947-DD52EA3CDF59}"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Classification of Defects in Quality Control </a:t>
            </a:r>
            <a:r>
              <a:rPr lang="en-US" sz="2400" dirty="0"/>
              <a:t>(CO3)</a:t>
            </a:r>
          </a:p>
        </p:txBody>
      </p:sp>
      <p:sp>
        <p:nvSpPr>
          <p:cNvPr id="8" name="TextBox 7">
            <a:extLst>
              <a:ext uri="{FF2B5EF4-FFF2-40B4-BE49-F238E27FC236}">
                <a16:creationId xmlns:a16="http://schemas.microsoft.com/office/drawing/2014/main" id="{9D1A9467-8DDA-6A62-84E5-2CF0D2727A5B}"/>
              </a:ext>
            </a:extLst>
          </p:cNvPr>
          <p:cNvSpPr txBox="1"/>
          <p:nvPr/>
        </p:nvSpPr>
        <p:spPr>
          <a:xfrm>
            <a:off x="457200" y="1299605"/>
            <a:ext cx="7924800" cy="461665"/>
          </a:xfrm>
          <a:prstGeom prst="rect">
            <a:avLst/>
          </a:prstGeom>
          <a:noFill/>
        </p:spPr>
        <p:txBody>
          <a:bodyPr wrap="square">
            <a:spAutoFit/>
          </a:bodyPr>
          <a:lstStyle/>
          <a:p>
            <a:r>
              <a:rPr lang="en-US" sz="2400" b="1" i="0" dirty="0">
                <a:effectLst/>
                <a:latin typeface="Times New Roman" panose="02020603050405020304" pitchFamily="18" charset="0"/>
                <a:cs typeface="Times New Roman" panose="02020603050405020304" pitchFamily="18" charset="0"/>
              </a:rPr>
              <a:t>The three main types of defects: minor, major, and critical.</a:t>
            </a:r>
            <a:endParaRPr lang="en-US" sz="2400" b="1"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76951CBA-E3CD-B5BE-4A8D-2A5B10E85E57}"/>
              </a:ext>
            </a:extLst>
          </p:cNvPr>
          <p:cNvSpPr txBox="1"/>
          <p:nvPr/>
        </p:nvSpPr>
        <p:spPr>
          <a:xfrm>
            <a:off x="304799" y="1971587"/>
            <a:ext cx="8534401" cy="3416320"/>
          </a:xfrm>
          <a:prstGeom prst="rect">
            <a:avLst/>
          </a:prstGeom>
          <a:noFill/>
        </p:spPr>
        <p:txBody>
          <a:bodyPr wrap="square">
            <a:spAutoFit/>
          </a:bodyPr>
          <a:lstStyle/>
          <a:p>
            <a:pPr algn="just" fontAlgn="base"/>
            <a:r>
              <a:rPr lang="en-US" sz="2400" b="1" i="0" dirty="0">
                <a:effectLst/>
                <a:latin typeface="Times New Roman" panose="02020603050405020304" pitchFamily="18" charset="0"/>
                <a:cs typeface="Times New Roman" panose="02020603050405020304" pitchFamily="18" charset="0"/>
              </a:rPr>
              <a:t>Minor Defects</a:t>
            </a:r>
          </a:p>
          <a:p>
            <a:pPr marL="285750" indent="-285750" algn="just" fontAlgn="base">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If a defect is classified as minor, that means the item does not comply fully with the product specs but is still usable. </a:t>
            </a:r>
          </a:p>
          <a:p>
            <a:pPr marL="285750" indent="-285750" algn="just" fontAlgn="base">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defect does not affect the product’s marketability and functionality and only has a minimal impact on its appearance.</a:t>
            </a:r>
          </a:p>
          <a:p>
            <a:pPr marL="285750" indent="-285750" algn="just" fontAlgn="base">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A minor defect is typically so tiny and insignificant that the end-user might not even notice it. </a:t>
            </a:r>
          </a:p>
          <a:p>
            <a:pPr marL="285750" indent="-285750" algn="just" fontAlgn="base">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And even if they do, they are not likely to return the item, request a refund, or decide against buying it.</a:t>
            </a: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59328248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80408CF-0FF5-344E-AD0D-ED4CE14C68D7}"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Types of User Feedback</a:t>
            </a:r>
            <a:r>
              <a:rPr lang="en-US" sz="2400" b="1" dirty="0">
                <a:solidFill>
                  <a:srgbClr val="333333"/>
                </a:solidFill>
                <a:latin typeface="Source Sans Variable"/>
              </a:rPr>
              <a:t> </a:t>
            </a:r>
            <a:r>
              <a:rPr lang="en-US" sz="2400" dirty="0"/>
              <a:t>(CO3)</a:t>
            </a:r>
          </a:p>
        </p:txBody>
      </p:sp>
      <p:sp>
        <p:nvSpPr>
          <p:cNvPr id="8" name="TextBox 7">
            <a:extLst>
              <a:ext uri="{FF2B5EF4-FFF2-40B4-BE49-F238E27FC236}">
                <a16:creationId xmlns:a16="http://schemas.microsoft.com/office/drawing/2014/main" id="{8B3484DC-B830-80AB-9CCB-1006C2F9CB21}"/>
              </a:ext>
            </a:extLst>
          </p:cNvPr>
          <p:cNvSpPr txBox="1"/>
          <p:nvPr/>
        </p:nvSpPr>
        <p:spPr>
          <a:xfrm>
            <a:off x="304800" y="1143000"/>
            <a:ext cx="8534400" cy="5078313"/>
          </a:xfrm>
          <a:prstGeom prst="rect">
            <a:avLst/>
          </a:prstGeom>
          <a:noFill/>
        </p:spPr>
        <p:txBody>
          <a:bodyPr wrap="square">
            <a:spAutoFit/>
          </a:bodyPr>
          <a:lstStyle/>
          <a:p>
            <a:pPr algn="just" fontAlgn="base"/>
            <a:r>
              <a:rPr lang="en-US" b="1" i="0" dirty="0">
                <a:effectLst/>
                <a:latin typeface="Times New Roman" panose="02020603050405020304" pitchFamily="18" charset="0"/>
                <a:cs typeface="Times New Roman" panose="02020603050405020304" pitchFamily="18" charset="0"/>
              </a:rPr>
              <a:t>Major Defects</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Major defects are a different beast altogether. </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They are considered much more serious than minor ones. </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Not only do major defects cause items to depart significantly from the buyer specs, but they could also negatively impact the appearance, performance, and/or function of the faulty products.</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What’s more, consumers are highly likely to notice major defects </a:t>
            </a:r>
            <a:r>
              <a:rPr lang="en-US" b="0" i="1" dirty="0">
                <a:effectLst/>
                <a:latin typeface="Times New Roman" panose="02020603050405020304" pitchFamily="18" charset="0"/>
                <a:cs typeface="Times New Roman" panose="02020603050405020304" pitchFamily="18" charset="0"/>
              </a:rPr>
              <a:t>and </a:t>
            </a:r>
            <a:r>
              <a:rPr lang="en-US" b="0" i="0" dirty="0">
                <a:effectLst/>
                <a:latin typeface="Times New Roman" panose="02020603050405020304" pitchFamily="18" charset="0"/>
                <a:cs typeface="Times New Roman" panose="02020603050405020304" pitchFamily="18" charset="0"/>
              </a:rPr>
              <a:t>return the item, ask for a refund, and even submit a complaint to your customer service department.</a:t>
            </a:r>
          </a:p>
          <a:p>
            <a:pPr algn="just" fontAlgn="base"/>
            <a:endParaRPr lang="en-US" b="1" i="0" dirty="0">
              <a:effectLst/>
              <a:latin typeface="Times New Roman" panose="02020603050405020304" pitchFamily="18" charset="0"/>
              <a:cs typeface="Times New Roman" panose="02020603050405020304" pitchFamily="18" charset="0"/>
            </a:endParaRPr>
          </a:p>
          <a:p>
            <a:pPr algn="just" fontAlgn="base"/>
            <a:r>
              <a:rPr lang="en-US" b="1" i="0" dirty="0">
                <a:effectLst/>
                <a:latin typeface="Times New Roman" panose="02020603050405020304" pitchFamily="18" charset="0"/>
                <a:cs typeface="Times New Roman" panose="02020603050405020304" pitchFamily="18" charset="0"/>
              </a:rPr>
              <a:t>Critical Defects</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Critical effects are called “critical” for a reason. </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They are the most serious defect type and typically render the product completely unusable.</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Oftentimes, items with critical defects can also be a health and safety hazard to your staff, your customers, and even third parties. </a:t>
            </a:r>
          </a:p>
          <a:p>
            <a:pPr marL="285750" indent="-285750" algn="just" fontAlgn="base">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And if your products are a risk to people’s health, that means </a:t>
            </a:r>
            <a:r>
              <a:rPr lang="en-US" b="0" i="1" dirty="0">
                <a:effectLst/>
                <a:latin typeface="Times New Roman" panose="02020603050405020304" pitchFamily="18" charset="0"/>
                <a:cs typeface="Times New Roman" panose="02020603050405020304" pitchFamily="18" charset="0"/>
              </a:rPr>
              <a:t>you </a:t>
            </a:r>
            <a:r>
              <a:rPr lang="en-US" b="0" i="0" dirty="0">
                <a:effectLst/>
                <a:latin typeface="Times New Roman" panose="02020603050405020304" pitchFamily="18" charset="0"/>
                <a:cs typeface="Times New Roman" panose="02020603050405020304" pitchFamily="18" charset="0"/>
              </a:rPr>
              <a:t>are at risk of potential lawsuits and product recalls — to say nothing of the consequences for your brand’s reputation.</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77067747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FE39893-08B3-0846-B86F-2CE06D0E6223}"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Random Sampling </a:t>
            </a:r>
            <a:r>
              <a:rPr lang="en-US" sz="2400" dirty="0"/>
              <a:t>(CO3)</a:t>
            </a:r>
          </a:p>
        </p:txBody>
      </p:sp>
      <p:sp>
        <p:nvSpPr>
          <p:cNvPr id="8" name="TextBox 7">
            <a:extLst>
              <a:ext uri="{FF2B5EF4-FFF2-40B4-BE49-F238E27FC236}">
                <a16:creationId xmlns:a16="http://schemas.microsoft.com/office/drawing/2014/main" id="{CEF761A0-B1B7-ED1C-6FA2-B54C9A757575}"/>
              </a:ext>
            </a:extLst>
          </p:cNvPr>
          <p:cNvSpPr txBox="1"/>
          <p:nvPr/>
        </p:nvSpPr>
        <p:spPr>
          <a:xfrm>
            <a:off x="266700" y="1226128"/>
            <a:ext cx="8610600" cy="3785652"/>
          </a:xfrm>
          <a:prstGeom prst="rect">
            <a:avLst/>
          </a:prstGeom>
          <a:noFill/>
        </p:spPr>
        <p:txBody>
          <a:bodyPr wrap="square">
            <a:spAutoFit/>
          </a:bodyPr>
          <a:lstStyle/>
          <a:p>
            <a:pPr marL="342900" indent="-342900" algn="just">
              <a:buFont typeface="Arial" panose="020B0604020202020204" pitchFamily="34" charset="0"/>
              <a:buChar char="•"/>
            </a:pPr>
            <a:r>
              <a:rPr lang="en-US" sz="2400" b="1" i="0" dirty="0">
                <a:solidFill>
                  <a:srgbClr val="333333"/>
                </a:solidFill>
                <a:effectLst/>
                <a:latin typeface="Times New Roman" panose="02020603050405020304" pitchFamily="18" charset="0"/>
                <a:cs typeface="Times New Roman" panose="02020603050405020304" pitchFamily="18" charset="0"/>
              </a:rPr>
              <a:t>Random sampling</a:t>
            </a:r>
            <a:r>
              <a:rPr lang="en-US" sz="2400" b="0" i="0" dirty="0">
                <a:solidFill>
                  <a:srgbClr val="333333"/>
                </a:solidFill>
                <a:effectLst/>
                <a:latin typeface="Times New Roman" panose="02020603050405020304" pitchFamily="18" charset="0"/>
                <a:cs typeface="Times New Roman" panose="02020603050405020304" pitchFamily="18" charset="0"/>
              </a:rPr>
              <a:t> is a method of choosing a sample of observations from a population to make assumptions about the population. </a:t>
            </a:r>
          </a:p>
          <a:p>
            <a:pPr marL="342900" indent="-342900" algn="just">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It is also called </a:t>
            </a:r>
            <a:r>
              <a:rPr lang="en-US" sz="2400" b="1" i="0" dirty="0">
                <a:solidFill>
                  <a:srgbClr val="333333"/>
                </a:solidFill>
                <a:effectLst/>
                <a:latin typeface="Times New Roman" panose="02020603050405020304" pitchFamily="18" charset="0"/>
                <a:cs typeface="Times New Roman" panose="02020603050405020304" pitchFamily="18" charset="0"/>
              </a:rPr>
              <a:t>probability sampling</a:t>
            </a:r>
            <a:r>
              <a:rPr lang="en-US" sz="2400" b="0" i="0" dirty="0">
                <a:solidFill>
                  <a:srgbClr val="333333"/>
                </a:solidFill>
                <a:effectLst/>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The counterpart of this sampling is Non-probability sampling or Non-random sampling. </a:t>
            </a:r>
          </a:p>
          <a:p>
            <a:pPr marL="342900" indent="-342900" algn="just">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The primary types of this sampling are simple random sampling, stratified sampling, cluster sampling, and multistage sampling. </a:t>
            </a:r>
          </a:p>
          <a:p>
            <a:pPr marL="342900" indent="-342900" algn="just">
              <a:buFont typeface="Arial" panose="020B0604020202020204" pitchFamily="34" charset="0"/>
              <a:buChar char="•"/>
            </a:pPr>
            <a:r>
              <a:rPr lang="en-US" sz="2400" b="0" i="0" dirty="0">
                <a:solidFill>
                  <a:srgbClr val="333333"/>
                </a:solidFill>
                <a:effectLst/>
                <a:latin typeface="Times New Roman" panose="02020603050405020304" pitchFamily="18" charset="0"/>
                <a:cs typeface="Times New Roman" panose="02020603050405020304" pitchFamily="18" charset="0"/>
              </a:rPr>
              <a:t>In the </a:t>
            </a:r>
            <a:r>
              <a:rPr lang="en-US" sz="2400" b="1" i="0" dirty="0">
                <a:solidFill>
                  <a:srgbClr val="333333"/>
                </a:solidFill>
                <a:effectLst/>
                <a:latin typeface="Times New Roman" panose="02020603050405020304" pitchFamily="18" charset="0"/>
                <a:cs typeface="Times New Roman" panose="02020603050405020304" pitchFamily="18" charset="0"/>
              </a:rPr>
              <a:t>sampling methods</a:t>
            </a:r>
            <a:r>
              <a:rPr lang="en-US" sz="2400" b="0" i="0" dirty="0">
                <a:solidFill>
                  <a:srgbClr val="333333"/>
                </a:solidFill>
                <a:effectLst/>
                <a:latin typeface="Times New Roman" panose="02020603050405020304" pitchFamily="18" charset="0"/>
                <a:cs typeface="Times New Roman" panose="02020603050405020304" pitchFamily="18" charset="0"/>
              </a:rPr>
              <a:t>, samples which are not arbitrary are typically called convenience samples.</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83692327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7DFBE32-7432-1B4C-B6E0-6ACFA62753E7}"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parisine-std-sombre"/>
              </a:rPr>
              <a:t>Type of Random Sampling </a:t>
            </a:r>
            <a:r>
              <a:rPr lang="en-US" sz="2400" dirty="0"/>
              <a:t>(CO3)</a:t>
            </a:r>
          </a:p>
        </p:txBody>
      </p:sp>
      <p:sp>
        <p:nvSpPr>
          <p:cNvPr id="8" name="TextBox 7">
            <a:extLst>
              <a:ext uri="{FF2B5EF4-FFF2-40B4-BE49-F238E27FC236}">
                <a16:creationId xmlns:a16="http://schemas.microsoft.com/office/drawing/2014/main" id="{DB9B30F9-750E-FB99-5945-57B67D5002FC}"/>
              </a:ext>
            </a:extLst>
          </p:cNvPr>
          <p:cNvSpPr txBox="1"/>
          <p:nvPr/>
        </p:nvSpPr>
        <p:spPr>
          <a:xfrm>
            <a:off x="266700" y="1093371"/>
            <a:ext cx="8610600" cy="5262979"/>
          </a:xfrm>
          <a:prstGeom prst="rect">
            <a:avLst/>
          </a:prstGeom>
          <a:noFill/>
        </p:spPr>
        <p:txBody>
          <a:bodyPr wrap="square">
            <a:spAutoFit/>
          </a:bodyPr>
          <a:lstStyle/>
          <a:p>
            <a:pPr algn="just"/>
            <a:r>
              <a:rPr lang="en-US" sz="2800" b="0" i="0" dirty="0">
                <a:solidFill>
                  <a:srgbClr val="333333"/>
                </a:solidFill>
                <a:effectLst/>
                <a:latin typeface="Times New Roman" panose="02020603050405020304" pitchFamily="18" charset="0"/>
                <a:cs typeface="Times New Roman" panose="02020603050405020304" pitchFamily="18" charset="0"/>
              </a:rPr>
              <a:t>The random sampling method uses some manner of a random choice. In this method, all the suitable individuals have the possibility of choosing the sample from the whole sample space. It is a time consuming and expensive method. The advantage of using probability sampling is that it ensures the sample that should represent the population. There are four major types of this sampling method, they are;</a:t>
            </a:r>
          </a:p>
          <a:p>
            <a:pPr algn="just">
              <a:buFont typeface="+mj-lt"/>
              <a:buAutoNum type="arabicPeriod"/>
            </a:pPr>
            <a:r>
              <a:rPr lang="en-US" sz="2800" b="0" i="0" dirty="0">
                <a:solidFill>
                  <a:srgbClr val="333333"/>
                </a:solidFill>
                <a:effectLst/>
                <a:latin typeface="Times New Roman" panose="02020603050405020304" pitchFamily="18" charset="0"/>
                <a:cs typeface="Times New Roman" panose="02020603050405020304" pitchFamily="18" charset="0"/>
              </a:rPr>
              <a:t>Simple Random Sampling</a:t>
            </a:r>
          </a:p>
          <a:p>
            <a:pPr algn="just">
              <a:buFont typeface="+mj-lt"/>
              <a:buAutoNum type="arabicPeriod"/>
            </a:pPr>
            <a:r>
              <a:rPr lang="en-US" sz="2800" b="0" i="0" dirty="0">
                <a:solidFill>
                  <a:srgbClr val="333333"/>
                </a:solidFill>
                <a:effectLst/>
                <a:latin typeface="Times New Roman" panose="02020603050405020304" pitchFamily="18" charset="0"/>
                <a:cs typeface="Times New Roman" panose="02020603050405020304" pitchFamily="18" charset="0"/>
              </a:rPr>
              <a:t>Systematic Sampling</a:t>
            </a:r>
          </a:p>
          <a:p>
            <a:pPr algn="just">
              <a:buFont typeface="+mj-lt"/>
              <a:buAutoNum type="arabicPeriod"/>
            </a:pPr>
            <a:r>
              <a:rPr lang="en-US" sz="2800" b="0" i="0" dirty="0">
                <a:solidFill>
                  <a:srgbClr val="333333"/>
                </a:solidFill>
                <a:effectLst/>
                <a:latin typeface="Times New Roman" panose="02020603050405020304" pitchFamily="18" charset="0"/>
                <a:cs typeface="Times New Roman" panose="02020603050405020304" pitchFamily="18" charset="0"/>
              </a:rPr>
              <a:t>Stratified Sampling</a:t>
            </a:r>
          </a:p>
          <a:p>
            <a:pPr algn="just">
              <a:buFont typeface="+mj-lt"/>
              <a:buAutoNum type="arabicPeriod"/>
            </a:pPr>
            <a:r>
              <a:rPr lang="en-US" sz="2800" b="0" i="0" dirty="0">
                <a:solidFill>
                  <a:srgbClr val="333333"/>
                </a:solidFill>
                <a:effectLst/>
                <a:latin typeface="Times New Roman" panose="02020603050405020304" pitchFamily="18" charset="0"/>
                <a:cs typeface="Times New Roman" panose="02020603050405020304" pitchFamily="18" charset="0"/>
              </a:rPr>
              <a:t>Clustered Sampling</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888276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r>
              <a:rPr lang="en-US" dirty="0"/>
              <a:t>6</a:t>
            </a:r>
          </a:p>
        </p:txBody>
      </p:sp>
      <p:sp>
        <p:nvSpPr>
          <p:cNvPr id="7" name="Title 1"/>
          <p:cNvSpPr txBox="1">
            <a:spLocks/>
          </p:cNvSpPr>
          <p:nvPr/>
        </p:nvSpPr>
        <p:spPr>
          <a:xfrm>
            <a:off x="1371600" y="-66483"/>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SESSIONAL PAPER TEMPLATE</a:t>
            </a:r>
          </a:p>
        </p:txBody>
      </p:sp>
      <p:sp>
        <p:nvSpPr>
          <p:cNvPr id="13" name="Footer Placeholder 12"/>
          <p:cNvSpPr>
            <a:spLocks noGrp="1"/>
          </p:cNvSpPr>
          <p:nvPr>
            <p:ph type="ftr" sz="quarter" idx="11"/>
          </p:nvPr>
        </p:nvSpPr>
        <p:spPr>
          <a:xfrm>
            <a:off x="2057400" y="6248400"/>
            <a:ext cx="5867400" cy="365125"/>
          </a:xfrm>
        </p:spPr>
        <p:txBody>
          <a:bodyPr/>
          <a:lstStyle/>
          <a:p>
            <a:r>
              <a:rPr lang="fi-FI"/>
              <a:t>Ms. Barkha Bhardwaj          DT-II                Unit 3</a:t>
            </a:r>
            <a:endParaRPr lang="en-US" dirty="0"/>
          </a:p>
        </p:txBody>
      </p:sp>
      <p:sp>
        <p:nvSpPr>
          <p:cNvPr id="9" name="Date Placeholder 8"/>
          <p:cNvSpPr>
            <a:spLocks noGrp="1"/>
          </p:cNvSpPr>
          <p:nvPr>
            <p:ph type="dt" sz="half" idx="10"/>
          </p:nvPr>
        </p:nvSpPr>
        <p:spPr/>
        <p:txBody>
          <a:bodyPr/>
          <a:lstStyle/>
          <a:p>
            <a:fld id="{2A5157D6-ECEF-F740-85F1-040CA874F73C}" type="datetime1">
              <a:rPr lang="en-IN" smtClean="0"/>
              <a:t>05-01-2025</a:t>
            </a:fld>
            <a:endParaRPr lang="en-US" dirty="0"/>
          </a:p>
        </p:txBody>
      </p:sp>
      <p:pic>
        <p:nvPicPr>
          <p:cNvPr id="2" name="Picture 1"/>
          <p:cNvPicPr>
            <a:picLocks noChangeAspect="1"/>
          </p:cNvPicPr>
          <p:nvPr/>
        </p:nvPicPr>
        <p:blipFill rotWithShape="1">
          <a:blip r:embed="rId2"/>
          <a:srcRect l="23060" t="18750" r="23645" b="9375"/>
          <a:stretch/>
        </p:blipFill>
        <p:spPr>
          <a:xfrm>
            <a:off x="429987" y="925113"/>
            <a:ext cx="8297635" cy="5252077"/>
          </a:xfrm>
          <a:prstGeom prst="rect">
            <a:avLst/>
          </a:prstGeom>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24042331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8EEC420-512D-D742-8BA1-67C07B390434}"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80</a:t>
            </a:fld>
            <a:endParaRPr lang="en-US"/>
          </a:p>
        </p:txBody>
      </p:sp>
      <p:sp>
        <p:nvSpPr>
          <p:cNvPr id="7" name="Title 1"/>
          <p:cNvSpPr txBox="1">
            <a:spLocks/>
          </p:cNvSpPr>
          <p:nvPr/>
        </p:nvSpPr>
        <p:spPr>
          <a:xfrm>
            <a:off x="1371600" y="0"/>
            <a:ext cx="7772400" cy="1027215"/>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solidFill>
                  <a:srgbClr val="192163"/>
                </a:solidFill>
                <a:effectLst/>
                <a:latin typeface="Times New Roman" panose="02020603050405020304" pitchFamily="18" charset="0"/>
                <a:cs typeface="Times New Roman" panose="02020603050405020304" pitchFamily="18" charset="0"/>
              </a:rPr>
              <a:t>Simple random sampling vs. </a:t>
            </a:r>
            <a:r>
              <a:rPr lang="en-US" sz="2400" b="1" i="0" dirty="0">
                <a:effectLst/>
                <a:latin typeface="Times New Roman" panose="02020603050405020304" pitchFamily="18" charset="0"/>
                <a:cs typeface="Times New Roman" panose="02020603050405020304" pitchFamily="18" charset="0"/>
              </a:rPr>
              <a:t>Systematic Random Sampling </a:t>
            </a:r>
            <a:r>
              <a:rPr lang="en-US" sz="2400" dirty="0">
                <a:latin typeface="Times New Roman" panose="02020603050405020304" pitchFamily="18" charset="0"/>
                <a:cs typeface="Times New Roman" panose="02020603050405020304" pitchFamily="18" charset="0"/>
              </a:rPr>
              <a:t>(CO3)</a:t>
            </a:r>
          </a:p>
        </p:txBody>
      </p:sp>
      <p:sp>
        <p:nvSpPr>
          <p:cNvPr id="8" name="TextBox 7">
            <a:extLst>
              <a:ext uri="{FF2B5EF4-FFF2-40B4-BE49-F238E27FC236}">
                <a16:creationId xmlns:a16="http://schemas.microsoft.com/office/drawing/2014/main" id="{3581CEEE-A738-B815-260E-8D7AF5264BBE}"/>
              </a:ext>
            </a:extLst>
          </p:cNvPr>
          <p:cNvSpPr txBox="1"/>
          <p:nvPr/>
        </p:nvSpPr>
        <p:spPr>
          <a:xfrm>
            <a:off x="228600" y="1382286"/>
            <a:ext cx="8755380" cy="4401205"/>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Simple random sampling</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In this sampling method, each item in the population has an equal and likely possibility of getting selected in the sample (for example, each member in a group is marked with a specific number).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Since the selection of item completely depends on the possibility, therefore this method is called “</a:t>
            </a:r>
            <a:r>
              <a:rPr lang="en-US" sz="2000" b="1" i="0" dirty="0">
                <a:solidFill>
                  <a:srgbClr val="333333"/>
                </a:solidFill>
                <a:effectLst/>
                <a:latin typeface="Times New Roman" panose="02020603050405020304" pitchFamily="18" charset="0"/>
                <a:cs typeface="Times New Roman" panose="02020603050405020304" pitchFamily="18" charset="0"/>
              </a:rPr>
              <a:t>Method of chance Selection”</a:t>
            </a:r>
            <a:r>
              <a:rPr lang="en-US" sz="2000" b="0" i="0" dirty="0">
                <a:solidFill>
                  <a:srgbClr val="333333"/>
                </a:solidFill>
                <a:effectLst/>
                <a:latin typeface="Times New Roman" panose="02020603050405020304" pitchFamily="18" charset="0"/>
                <a:cs typeface="Times New Roman" panose="02020603050405020304" pitchFamily="18" charset="0"/>
              </a:rPr>
              <a:t>. Also, the sample size is large, and the item is selected randomly. Thus it is known as “</a:t>
            </a:r>
            <a:r>
              <a:rPr lang="en-US" sz="2000" b="1" i="0" dirty="0">
                <a:solidFill>
                  <a:srgbClr val="333333"/>
                </a:solidFill>
                <a:effectLst/>
                <a:latin typeface="Times New Roman" panose="02020603050405020304" pitchFamily="18" charset="0"/>
                <a:cs typeface="Times New Roman" panose="02020603050405020304" pitchFamily="18" charset="0"/>
              </a:rPr>
              <a:t>Representative </a:t>
            </a:r>
            <a:r>
              <a:rPr lang="en-US" sz="2000" b="1" dirty="0">
                <a:solidFill>
                  <a:srgbClr val="333333"/>
                </a:solidFill>
                <a:latin typeface="Times New Roman" panose="02020603050405020304" pitchFamily="18" charset="0"/>
                <a:cs typeface="Times New Roman" panose="02020603050405020304" pitchFamily="18" charset="0"/>
              </a:rPr>
              <a:t>Sampling</a:t>
            </a:r>
            <a:r>
              <a:rPr lang="en-US" sz="2000" b="1" i="0" dirty="0">
                <a:solidFill>
                  <a:srgbClr val="333333"/>
                </a:solidFill>
                <a:effectLst/>
                <a:latin typeface="Times New Roman" panose="02020603050405020304" pitchFamily="18" charset="0"/>
                <a:cs typeface="Times New Roman" panose="02020603050405020304" pitchFamily="18" charset="0"/>
              </a:rPr>
              <a:t>”</a:t>
            </a:r>
            <a:r>
              <a:rPr lang="en-US" sz="2000" b="0" i="0" dirty="0">
                <a:solidFill>
                  <a:srgbClr val="333333"/>
                </a:solidFill>
                <a:effectLst/>
                <a:latin typeface="Times New Roman" panose="02020603050405020304" pitchFamily="18" charset="0"/>
                <a:cs typeface="Times New Roman" panose="02020603050405020304" pitchFamily="18" charset="0"/>
              </a:rPr>
              <a:t>.</a:t>
            </a:r>
          </a:p>
          <a:p>
            <a:pPr algn="just"/>
            <a:r>
              <a:rPr lang="en-US" sz="2000" b="1" i="0" dirty="0">
                <a:effectLst/>
                <a:latin typeface="Times New Roman" panose="02020603050405020304" pitchFamily="18" charset="0"/>
                <a:cs typeface="Times New Roman" panose="02020603050405020304" pitchFamily="18" charset="0"/>
              </a:rPr>
              <a:t>Systematic Random Sampling</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In this method, the items are chosen from the destination population by choosing the random selecting point and picking the other methods after a fixed sample period.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It is equal to the ratio of the total population size and the required population size.</a:t>
            </a: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4110706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2297717-0EA2-F141-8420-6D5DBBF7ECA9}"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81</a:t>
            </a:fld>
            <a:endParaRPr lang="en-US"/>
          </a:p>
        </p:txBody>
      </p:sp>
      <p:sp>
        <p:nvSpPr>
          <p:cNvPr id="8" name="TextBox 7">
            <a:extLst>
              <a:ext uri="{FF2B5EF4-FFF2-40B4-BE49-F238E27FC236}">
                <a16:creationId xmlns:a16="http://schemas.microsoft.com/office/drawing/2014/main" id="{3581CEEE-A738-B815-260E-8D7AF5264BBE}"/>
              </a:ext>
            </a:extLst>
          </p:cNvPr>
          <p:cNvSpPr txBox="1"/>
          <p:nvPr/>
        </p:nvSpPr>
        <p:spPr>
          <a:xfrm>
            <a:off x="228600" y="1066800"/>
            <a:ext cx="8755380" cy="5016758"/>
          </a:xfrm>
          <a:prstGeom prst="rect">
            <a:avLst/>
          </a:prstGeom>
          <a:noFill/>
        </p:spPr>
        <p:txBody>
          <a:bodyPr wrap="square">
            <a:spAutoFit/>
          </a:bodyPr>
          <a:lstStyle/>
          <a:p>
            <a:pPr algn="l"/>
            <a:r>
              <a:rPr lang="en-US" sz="2000" b="1" i="0" dirty="0">
                <a:effectLst/>
                <a:latin typeface="Times New Roman" panose="02020603050405020304" pitchFamily="18" charset="0"/>
                <a:cs typeface="Times New Roman" panose="02020603050405020304" pitchFamily="18" charset="0"/>
              </a:rPr>
              <a:t>Stratified Random Sampling</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In this sampling method, a population is divided into subgroups to obtain a simple random sample from each group and complete the sampling process (for example, number of girls in a class of 50 strength).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These small groups are called </a:t>
            </a:r>
            <a:r>
              <a:rPr lang="en-US" sz="2000" b="1" i="0" dirty="0">
                <a:solidFill>
                  <a:srgbClr val="333333"/>
                </a:solidFill>
                <a:effectLst/>
                <a:latin typeface="Times New Roman" panose="02020603050405020304" pitchFamily="18" charset="0"/>
                <a:cs typeface="Times New Roman" panose="02020603050405020304" pitchFamily="18" charset="0"/>
              </a:rPr>
              <a:t>strata</a:t>
            </a:r>
            <a:r>
              <a:rPr lang="en-US" sz="2000" b="0" i="0" dirty="0">
                <a:solidFill>
                  <a:srgbClr val="333333"/>
                </a:solidFill>
                <a:effectLst/>
                <a:latin typeface="Times New Roman" panose="02020603050405020304" pitchFamily="18" charset="0"/>
                <a:cs typeface="Times New Roman" panose="02020603050405020304" pitchFamily="18" charset="0"/>
              </a:rPr>
              <a:t>. The small group is created based on a few features in the population.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After dividing the population into smaller groups, the researcher randomly selects the sample.</a:t>
            </a:r>
          </a:p>
          <a:p>
            <a:pPr algn="l"/>
            <a:r>
              <a:rPr lang="en-US" sz="2000" b="1" i="0" dirty="0">
                <a:effectLst/>
                <a:latin typeface="Times New Roman" panose="02020603050405020304" pitchFamily="18" charset="0"/>
                <a:cs typeface="Times New Roman" panose="02020603050405020304" pitchFamily="18" charset="0"/>
              </a:rPr>
              <a:t>Clustered Sampling</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Cluster sampling is similar to stratified sampling, besides the population is divided into a large number of subgroups (for example, hundreds of thousands of strata or subgroups).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After that, some of these subgroups are chosen at random and simple random samples are then gathered within these subgroups. These subgroups are known as </a:t>
            </a:r>
            <a:r>
              <a:rPr lang="en-US" sz="2000" b="1" i="0" dirty="0">
                <a:solidFill>
                  <a:srgbClr val="333333"/>
                </a:solidFill>
                <a:effectLst/>
                <a:latin typeface="Times New Roman" panose="02020603050405020304" pitchFamily="18" charset="0"/>
                <a:cs typeface="Times New Roman" panose="02020603050405020304" pitchFamily="18" charset="0"/>
              </a:rPr>
              <a:t>clusters</a:t>
            </a:r>
            <a:r>
              <a:rPr lang="en-US" sz="2000" b="0" i="0" dirty="0">
                <a:solidFill>
                  <a:srgbClr val="333333"/>
                </a:solidFill>
                <a:effectLst/>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000" b="0" i="0" dirty="0">
                <a:solidFill>
                  <a:srgbClr val="333333"/>
                </a:solidFill>
                <a:effectLst/>
                <a:latin typeface="Times New Roman" panose="02020603050405020304" pitchFamily="18" charset="0"/>
                <a:cs typeface="Times New Roman" panose="02020603050405020304" pitchFamily="18" charset="0"/>
              </a:rPr>
              <a:t>It is basically </a:t>
            </a:r>
            <a:r>
              <a:rPr lang="en-US" sz="2000" b="0" i="0" dirty="0" err="1">
                <a:solidFill>
                  <a:srgbClr val="333333"/>
                </a:solidFill>
                <a:effectLst/>
                <a:latin typeface="Times New Roman" panose="02020603050405020304" pitchFamily="18" charset="0"/>
                <a:cs typeface="Times New Roman" panose="02020603050405020304" pitchFamily="18" charset="0"/>
              </a:rPr>
              <a:t>utilised</a:t>
            </a:r>
            <a:r>
              <a:rPr lang="en-US" sz="2000" b="0" i="0" dirty="0">
                <a:solidFill>
                  <a:srgbClr val="333333"/>
                </a:solidFill>
                <a:effectLst/>
                <a:latin typeface="Times New Roman" panose="02020603050405020304" pitchFamily="18" charset="0"/>
                <a:cs typeface="Times New Roman" panose="02020603050405020304" pitchFamily="18" charset="0"/>
              </a:rPr>
              <a:t> to lessen the cost of data compilation.</a:t>
            </a:r>
          </a:p>
        </p:txBody>
      </p:sp>
      <p:sp>
        <p:nvSpPr>
          <p:cNvPr id="10" name="Title 1">
            <a:extLst>
              <a:ext uri="{FF2B5EF4-FFF2-40B4-BE49-F238E27FC236}">
                <a16:creationId xmlns:a16="http://schemas.microsoft.com/office/drawing/2014/main" id="{D7904E2F-A94F-0F8D-1D4F-F9AA99016986}"/>
              </a:ext>
            </a:extLst>
          </p:cNvPr>
          <p:cNvSpPr txBox="1">
            <a:spLocks/>
          </p:cNvSpPr>
          <p:nvPr/>
        </p:nvSpPr>
        <p:spPr>
          <a:xfrm>
            <a:off x="1371600" y="0"/>
            <a:ext cx="7772400" cy="794008"/>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i="0" dirty="0">
                <a:effectLst/>
                <a:latin typeface="Times New Roman" panose="02020603050405020304" pitchFamily="18" charset="0"/>
                <a:cs typeface="Times New Roman" panose="02020603050405020304" pitchFamily="18" charset="0"/>
              </a:rPr>
              <a:t>Stratified</a:t>
            </a:r>
            <a:r>
              <a:rPr lang="en-US" sz="2400" b="1" i="0" dirty="0">
                <a:solidFill>
                  <a:srgbClr val="192163"/>
                </a:solidFill>
                <a:effectLst/>
                <a:latin typeface="Times New Roman" panose="02020603050405020304" pitchFamily="18" charset="0"/>
                <a:cs typeface="Times New Roman" panose="02020603050405020304" pitchFamily="18" charset="0"/>
              </a:rPr>
              <a:t> random sampling vs</a:t>
            </a:r>
            <a:r>
              <a:rPr lang="en-US" sz="2400" b="1" i="0" dirty="0">
                <a:effectLst/>
                <a:latin typeface="Times New Roman" panose="02020603050405020304" pitchFamily="18" charset="0"/>
                <a:cs typeface="Times New Roman" panose="02020603050405020304" pitchFamily="18" charset="0"/>
              </a:rPr>
              <a:t> Clustered Sampling</a:t>
            </a:r>
            <a:r>
              <a:rPr lang="en-US" sz="2400" b="1" dirty="0">
                <a:solidFill>
                  <a:srgbClr val="192163"/>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(CO3)</a:t>
            </a: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95629333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algn="just">
              <a:lnSpc>
                <a:spcPct val="200000"/>
              </a:lnSpc>
            </a:pPr>
            <a:r>
              <a:rPr lang="en-US" sz="2400" dirty="0">
                <a:latin typeface="Times New Roman" panose="02020603050405020304" pitchFamily="18" charset="0"/>
                <a:cs typeface="Times New Roman" panose="02020603050405020304" pitchFamily="18" charset="0"/>
                <a:hlinkClick r:id="rId2"/>
              </a:rPr>
              <a:t>https://www.youtube.com/watch?v=vf7ol5JIiDg</a:t>
            </a:r>
            <a:r>
              <a:rPr lang="en-US" sz="2400" dirty="0">
                <a:latin typeface="Times New Roman" panose="02020603050405020304" pitchFamily="18" charset="0"/>
                <a:cs typeface="Times New Roman" panose="02020603050405020304" pitchFamily="18" charset="0"/>
              </a:rPr>
              <a:t> </a:t>
            </a:r>
          </a:p>
          <a:p>
            <a:pPr algn="just">
              <a:lnSpc>
                <a:spcPct val="200000"/>
              </a:lnSpc>
            </a:pPr>
            <a:r>
              <a:rPr lang="en-US" sz="2400" dirty="0">
                <a:latin typeface="Times New Roman" panose="02020603050405020304" pitchFamily="18" charset="0"/>
                <a:cs typeface="Times New Roman" panose="02020603050405020304" pitchFamily="18" charset="0"/>
                <a:hlinkClick r:id="rId3"/>
              </a:rPr>
              <a:t>https://www.youtube.com/watch?v=HYQOW34b-0g</a:t>
            </a:r>
            <a:r>
              <a:rPr lang="en-US" sz="2400" dirty="0">
                <a:latin typeface="Times New Roman" panose="02020603050405020304" pitchFamily="18" charset="0"/>
                <a:cs typeface="Times New Roman" panose="02020603050405020304" pitchFamily="18" charset="0"/>
              </a:rPr>
              <a:t> </a:t>
            </a:r>
          </a:p>
          <a:p>
            <a:pPr algn="just">
              <a:lnSpc>
                <a:spcPct val="200000"/>
              </a:lnSpc>
            </a:pPr>
            <a:r>
              <a:rPr lang="en-US" sz="2400" dirty="0">
                <a:latin typeface="Times New Roman" panose="02020603050405020304" pitchFamily="18" charset="0"/>
                <a:cs typeface="Times New Roman" panose="02020603050405020304" pitchFamily="18" charset="0"/>
                <a:hlinkClick r:id="rId4"/>
              </a:rPr>
              <a:t>https://www.youtube.com/watch?v=OQZf2F9_TmA</a:t>
            </a:r>
            <a:r>
              <a:rPr lang="en-US" sz="2400" dirty="0">
                <a:latin typeface="Times New Roman" panose="02020603050405020304" pitchFamily="18" charset="0"/>
                <a:cs typeface="Times New Roman" panose="02020603050405020304" pitchFamily="18" charset="0"/>
              </a:rPr>
              <a:t> </a:t>
            </a:r>
          </a:p>
          <a:p>
            <a:pPr algn="just">
              <a:lnSpc>
                <a:spcPct val="200000"/>
              </a:lnSpc>
            </a:pPr>
            <a:r>
              <a:rPr lang="en-US" sz="2400" dirty="0">
                <a:latin typeface="Times New Roman" panose="02020603050405020304" pitchFamily="18" charset="0"/>
                <a:cs typeface="Times New Roman" panose="02020603050405020304" pitchFamily="18" charset="0"/>
                <a:hlinkClick r:id="rId5"/>
              </a:rPr>
              <a:t>https://www.youtube.com/watch?v=nYCJTea1AUQ</a:t>
            </a:r>
            <a:r>
              <a:rPr lang="en-US" sz="2400" dirty="0">
                <a:latin typeface="Times New Roman" panose="02020603050405020304" pitchFamily="18" charset="0"/>
                <a:cs typeface="Times New Roman" panose="02020603050405020304" pitchFamily="18" charset="0"/>
              </a:rPr>
              <a:t> </a:t>
            </a:r>
          </a:p>
        </p:txBody>
      </p:sp>
      <p:sp>
        <p:nvSpPr>
          <p:cNvPr id="4" name="Date Placeholder 3"/>
          <p:cNvSpPr>
            <a:spLocks noGrp="1"/>
          </p:cNvSpPr>
          <p:nvPr>
            <p:ph type="dt" sz="half" idx="10"/>
          </p:nvPr>
        </p:nvSpPr>
        <p:spPr/>
        <p:txBody>
          <a:bodyPr/>
          <a:lstStyle/>
          <a:p>
            <a:fld id="{A874EC98-2401-B64A-B451-0C3DDAD7AD39}"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Faculty Video</a:t>
            </a:r>
            <a:r>
              <a:rPr kumimoji="0" lang="en-US" sz="2400" b="0" i="0" u="none" strike="noStrike" kern="1200" cap="none" spc="0" normalizeH="0" noProof="0" dirty="0">
                <a:ln>
                  <a:noFill/>
                </a:ln>
                <a:solidFill>
                  <a:schemeClr val="dk1"/>
                </a:solidFill>
                <a:effectLst/>
                <a:uLnTx/>
                <a:uFillTx/>
                <a:latin typeface="+mn-lt"/>
                <a:ea typeface="+mn-ea"/>
                <a:cs typeface="+mn-cs"/>
              </a:rPr>
              <a:t> Links, </a:t>
            </a:r>
            <a:r>
              <a:rPr kumimoji="0" lang="en-US" sz="2400" b="0" i="0" u="none" strike="noStrike" kern="1200" cap="none" spc="0" normalizeH="0" noProof="0" dirty="0" err="1">
                <a:ln>
                  <a:noFill/>
                </a:ln>
                <a:solidFill>
                  <a:schemeClr val="dk1"/>
                </a:solidFill>
                <a:effectLst/>
                <a:uLnTx/>
                <a:uFillTx/>
                <a:latin typeface="+mn-lt"/>
                <a:ea typeface="+mn-ea"/>
                <a:cs typeface="+mn-cs"/>
              </a:rPr>
              <a:t>Youtube</a:t>
            </a:r>
            <a:r>
              <a:rPr kumimoji="0" lang="en-US" sz="2400" b="0" i="0" u="none" strike="noStrike" kern="1200" cap="none" spc="0" normalizeH="0" noProof="0" dirty="0">
                <a:ln>
                  <a:noFill/>
                </a:ln>
                <a:solidFill>
                  <a:schemeClr val="dk1"/>
                </a:solidFill>
                <a:effectLst/>
                <a:uLnTx/>
                <a:uFillTx/>
                <a:latin typeface="+mn-lt"/>
                <a:ea typeface="+mn-ea"/>
                <a:cs typeface="+mn-cs"/>
              </a:rPr>
              <a:t> &amp; NPTEL Video Links and Online Courses Details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158" y="974723"/>
            <a:ext cx="8405842" cy="4597417"/>
          </a:xfrm>
        </p:spPr>
        <p:txBody>
          <a:bodyPr>
            <a:noAutofit/>
          </a:bodyPr>
          <a:lstStyle/>
          <a:p>
            <a:pPr algn="just">
              <a:lnSpc>
                <a:spcPct val="200000"/>
              </a:lnSpc>
              <a:buNone/>
            </a:pPr>
            <a:endParaRPr lang="en-IN" sz="2200" dirty="0">
              <a:latin typeface="Calibri (Body)"/>
              <a:cs typeface="Times New Roman" pitchFamily="18" charset="0"/>
            </a:endParaRPr>
          </a:p>
          <a:p>
            <a:pPr algn="just">
              <a:lnSpc>
                <a:spcPct val="200000"/>
              </a:lnSpc>
              <a:buNone/>
            </a:pPr>
            <a:endParaRPr lang="en-IN" sz="2200" dirty="0">
              <a:latin typeface="Calibri (Body)"/>
              <a:cs typeface="Times New Roman" pitchFamily="18" charset="0"/>
            </a:endParaRPr>
          </a:p>
          <a:p>
            <a:pPr algn="just">
              <a:lnSpc>
                <a:spcPct val="200000"/>
              </a:lnSpc>
              <a:buNone/>
            </a:pPr>
            <a:endParaRPr lang="en-IN" sz="2200" dirty="0">
              <a:latin typeface="Calibri (Body)"/>
              <a:cs typeface="Times New Roman" pitchFamily="18" charset="0"/>
            </a:endParaRPr>
          </a:p>
          <a:p>
            <a:pPr lvl="0" algn="just">
              <a:lnSpc>
                <a:spcPct val="200000"/>
              </a:lnSpc>
            </a:pPr>
            <a:endParaRPr lang="en-IN" sz="2200" dirty="0">
              <a:latin typeface="Calibri (Body)"/>
              <a:cs typeface="Times New Roman" pitchFamily="18" charset="0"/>
            </a:endParaRPr>
          </a:p>
          <a:p>
            <a:pPr algn="just">
              <a:lnSpc>
                <a:spcPct val="200000"/>
              </a:lnSpc>
            </a:pPr>
            <a:endParaRPr lang="en-US" sz="2200" dirty="0">
              <a:latin typeface="Calibri (Body)"/>
              <a:cs typeface="Times New Roman" pitchFamily="18" charset="0"/>
            </a:endParaRPr>
          </a:p>
        </p:txBody>
      </p:sp>
      <p:sp>
        <p:nvSpPr>
          <p:cNvPr id="4" name="Date Placeholder 3"/>
          <p:cNvSpPr>
            <a:spLocks noGrp="1"/>
          </p:cNvSpPr>
          <p:nvPr>
            <p:ph type="dt" sz="half" idx="10"/>
          </p:nvPr>
        </p:nvSpPr>
        <p:spPr/>
        <p:txBody>
          <a:bodyPr/>
          <a:lstStyle/>
          <a:p>
            <a:fld id="{0DB6A1AD-0F22-9345-8F7A-8F6AFCDADB9C}" type="datetime1">
              <a:rPr lang="en-IN" smtClean="0"/>
              <a:t>05-01-2025</a:t>
            </a:fld>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83</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Glossary Questions</a:t>
            </a:r>
          </a:p>
        </p:txBody>
      </p:sp>
      <p:sp>
        <p:nvSpPr>
          <p:cNvPr id="10" name="TextBox 9"/>
          <p:cNvSpPr txBox="1"/>
          <p:nvPr/>
        </p:nvSpPr>
        <p:spPr>
          <a:xfrm>
            <a:off x="353623" y="976912"/>
            <a:ext cx="8433219" cy="4462760"/>
          </a:xfrm>
          <a:prstGeom prst="rect">
            <a:avLst/>
          </a:prstGeom>
          <a:noFill/>
        </p:spPr>
        <p:txBody>
          <a:bodyPr wrap="square" lIns="91440" tIns="45720" rIns="91440" bIns="45720" rtlCol="0" anchor="t">
            <a:spAutoFit/>
          </a:bodyPr>
          <a:lstStyle/>
          <a:p>
            <a:pPr algn="just"/>
            <a:r>
              <a:rPr lang="en-IN" sz="2400" dirty="0">
                <a:latin typeface="Calibri (Body)"/>
              </a:rPr>
              <a:t>Fill the right options:</a:t>
            </a:r>
          </a:p>
          <a:p>
            <a:pPr algn="just"/>
            <a:r>
              <a:rPr lang="en-US" sz="2400" dirty="0">
                <a:ea typeface="+mn-lt"/>
                <a:cs typeface="+mn-lt"/>
              </a:rPr>
              <a:t>Hypothesis testing</a:t>
            </a:r>
            <a:r>
              <a:rPr lang="en-IN" sz="2400" dirty="0">
                <a:latin typeface="Calibri (Body)"/>
              </a:rPr>
              <a:t>, </a:t>
            </a:r>
            <a:r>
              <a:rPr lang="en-US" sz="2400" dirty="0">
                <a:ea typeface="+mn-lt"/>
                <a:cs typeface="+mn-lt"/>
              </a:rPr>
              <a:t>moderated and unmoderated, Guerrilla research, fifth</a:t>
            </a:r>
            <a:endParaRPr lang="en-IN" sz="2400" dirty="0">
              <a:ea typeface="+mn-lt"/>
              <a:cs typeface="+mn-lt"/>
            </a:endParaRPr>
          </a:p>
          <a:p>
            <a:pPr marL="457200" indent="-457200" algn="just">
              <a:buAutoNum type="arabicPeriod"/>
            </a:pPr>
            <a:r>
              <a:rPr lang="en-US" sz="2400" dirty="0">
                <a:ea typeface="+mn-lt"/>
                <a:cs typeface="+mn-lt"/>
              </a:rPr>
              <a:t> __________is a formal procedure for investigating our ideas about the world using statistics. </a:t>
            </a:r>
            <a:endParaRPr lang="en-IN" sz="2000" dirty="0"/>
          </a:p>
          <a:p>
            <a:pPr algn="just"/>
            <a:r>
              <a:rPr lang="en-US" sz="2400" dirty="0">
                <a:ea typeface="+mn-lt"/>
                <a:cs typeface="+mn-lt"/>
              </a:rPr>
              <a:t>2.    There are two types of remote usability testing: _______ and ______</a:t>
            </a:r>
          </a:p>
          <a:p>
            <a:pPr algn="just"/>
            <a:r>
              <a:rPr lang="en-US" sz="2400" dirty="0">
                <a:ea typeface="+mn-lt"/>
                <a:cs typeface="+mn-lt"/>
              </a:rPr>
              <a:t>3. _________ is a quick, low-cost way of learning about and understanding experiences. </a:t>
            </a:r>
            <a:endParaRPr lang="en-IN" sz="2400" dirty="0">
              <a:latin typeface="Calibri (Body)"/>
              <a:ea typeface="+mn-lt"/>
              <a:cs typeface="+mn-lt"/>
            </a:endParaRPr>
          </a:p>
          <a:p>
            <a:pPr algn="just"/>
            <a:r>
              <a:rPr lang="en-US" sz="2400" dirty="0">
                <a:latin typeface="Calibri"/>
                <a:cs typeface="Calibri"/>
              </a:rPr>
              <a:t>4. </a:t>
            </a:r>
            <a:r>
              <a:rPr lang="en-US" sz="2400" dirty="0">
                <a:ea typeface="+mn-lt"/>
                <a:cs typeface="+mn-lt"/>
              </a:rPr>
              <a:t>Testing is the_______ stage in the five-stage design thinking process.</a:t>
            </a:r>
          </a:p>
          <a:p>
            <a:pPr algn="just">
              <a:spcAft>
                <a:spcPts val="3000"/>
              </a:spcAft>
            </a:pPr>
            <a:endParaRPr lang="en-US" sz="2000" dirty="0">
              <a:latin typeface="Calibri"/>
              <a:cs typeface="Calibri"/>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fi-FI"/>
              <a:t>Ms. Barkha Bhardwaj          DT-II                Unit 3</a:t>
            </a:r>
            <a:endParaRPr lang="en-US" dirty="0"/>
          </a:p>
        </p:txBody>
      </p:sp>
    </p:spTree>
    <p:extLst>
      <p:ext uri="{BB962C8B-B14F-4D97-AF65-F5344CB8AC3E}">
        <p14:creationId xmlns:p14="http://schemas.microsoft.com/office/powerpoint/2010/main" val="3064407971"/>
      </p:ext>
    </p:extLst>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rtl="0" fontAlgn="base">
              <a:buNone/>
            </a:pPr>
            <a:r>
              <a:rPr lang="en-US" sz="1800" b="0" i="0" u="none" strike="noStrike" dirty="0">
                <a:solidFill>
                  <a:srgbClr val="3A3A3A"/>
                </a:solidFill>
                <a:effectLst/>
                <a:latin typeface="Times New Roman" panose="02020603050405020304" pitchFamily="18" charset="0"/>
                <a:cs typeface="Times New Roman" panose="02020603050405020304" pitchFamily="18" charset="0"/>
              </a:rPr>
              <a:t>1) Which are elements of storytelling:</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A3A3A"/>
                </a:solidFill>
                <a:effectLst/>
                <a:latin typeface="Times New Roman" panose="02020603050405020304" pitchFamily="18" charset="0"/>
                <a:cs typeface="Times New Roman" panose="02020603050405020304" pitchFamily="18" charset="0"/>
              </a:rPr>
              <a:t>A)Plot</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A3A3A"/>
                </a:solidFill>
                <a:effectLst/>
                <a:latin typeface="Times New Roman" panose="02020603050405020304" pitchFamily="18" charset="0"/>
                <a:cs typeface="Times New Roman" panose="02020603050405020304" pitchFamily="18" charset="0"/>
              </a:rPr>
              <a:t>B)Melody</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A3A3A"/>
                </a:solidFill>
                <a:effectLst/>
                <a:latin typeface="Times New Roman" panose="02020603050405020304" pitchFamily="18" charset="0"/>
                <a:cs typeface="Times New Roman" panose="02020603050405020304" pitchFamily="18" charset="0"/>
              </a:rPr>
              <a:t>C) Character</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1" i="0" u="none" strike="noStrike" dirty="0">
                <a:solidFill>
                  <a:srgbClr val="3A3A3A"/>
                </a:solidFill>
                <a:effectLst/>
                <a:latin typeface="Times New Roman" panose="02020603050405020304" pitchFamily="18" charset="0"/>
                <a:cs typeface="Times New Roman" panose="02020603050405020304" pitchFamily="18" charset="0"/>
              </a:rPr>
              <a:t>D)</a:t>
            </a:r>
            <a:r>
              <a:rPr lang="en-US" sz="1800" b="0" i="0" u="none" strike="noStrike" dirty="0">
                <a:solidFill>
                  <a:srgbClr val="3A3A3A"/>
                </a:solidFill>
                <a:effectLst/>
                <a:latin typeface="Times New Roman" panose="02020603050405020304" pitchFamily="18" charset="0"/>
                <a:cs typeface="Times New Roman" panose="02020603050405020304" pitchFamily="18" charset="0"/>
              </a:rPr>
              <a:t> all of above</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a:t>
            </a:r>
            <a:r>
              <a:rPr lang="en-US" sz="1800" b="0" i="0" u="none" strike="noStrike" dirty="0">
                <a:solidFill>
                  <a:srgbClr val="3A3A3A"/>
                </a:solidFill>
                <a:effectLst/>
                <a:latin typeface="Times New Roman" panose="02020603050405020304" pitchFamily="18" charset="0"/>
                <a:cs typeface="Times New Roman" panose="02020603050405020304" pitchFamily="18" charset="0"/>
              </a:rPr>
              <a:t>2) Which of the following statements is not true:</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A3A3A"/>
                </a:solidFill>
                <a:effectLst/>
                <a:latin typeface="Times New Roman" panose="02020603050405020304" pitchFamily="18" charset="0"/>
                <a:cs typeface="Times New Roman" panose="02020603050405020304" pitchFamily="18" charset="0"/>
              </a:rPr>
              <a:t>A) </a:t>
            </a:r>
            <a:r>
              <a:rPr lang="en-US" sz="1800" b="0" i="0" u="none" strike="noStrike" dirty="0">
                <a:solidFill>
                  <a:srgbClr val="323232"/>
                </a:solidFill>
                <a:effectLst/>
                <a:latin typeface="Times New Roman" panose="02020603050405020304" pitchFamily="18" charset="0"/>
                <a:cs typeface="Times New Roman" panose="02020603050405020304" pitchFamily="18" charset="0"/>
              </a:rPr>
              <a:t>Story mapping is a visual exercise to capture the journey of a customer.</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23232"/>
                </a:solidFill>
                <a:effectLst/>
                <a:latin typeface="Times New Roman" panose="02020603050405020304" pitchFamily="18" charset="0"/>
                <a:cs typeface="Times New Roman" panose="02020603050405020304" pitchFamily="18" charset="0"/>
              </a:rPr>
              <a:t>B) Personas can be mapped with storytelling.</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1" i="0" u="none" strike="noStrike" dirty="0">
                <a:solidFill>
                  <a:srgbClr val="323232"/>
                </a:solidFill>
                <a:effectLst/>
                <a:latin typeface="Times New Roman" panose="02020603050405020304" pitchFamily="18" charset="0"/>
                <a:cs typeface="Times New Roman" panose="02020603050405020304" pitchFamily="18" charset="0"/>
              </a:rPr>
              <a:t>C)</a:t>
            </a:r>
            <a:r>
              <a:rPr lang="en-US" sz="1800" b="0" i="0" u="none" strike="noStrike" dirty="0">
                <a:solidFill>
                  <a:srgbClr val="2B2B2B"/>
                </a:solidFill>
                <a:effectLst/>
                <a:latin typeface="Times New Roman" panose="02020603050405020304" pitchFamily="18" charset="0"/>
                <a:cs typeface="Times New Roman" panose="02020603050405020304" pitchFamily="18" charset="0"/>
              </a:rPr>
              <a:t>Having a story throughout your project does not make marketing simple and  straightforward.</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b="0" i="0" u="none" strike="noStrike" dirty="0">
                <a:solidFill>
                  <a:srgbClr val="323232"/>
                </a:solidFill>
                <a:effectLst/>
                <a:latin typeface="Times New Roman" panose="02020603050405020304" pitchFamily="18" charset="0"/>
                <a:cs typeface="Times New Roman" panose="02020603050405020304" pitchFamily="18" charset="0"/>
              </a:rPr>
              <a:t>D) The story makes it easy for everyone involved in the project to empathize with the users and ensure that their work matches the story.</a:t>
            </a:r>
            <a:r>
              <a:rPr lang="en-US" sz="1800" b="0" i="0" dirty="0">
                <a:solidFill>
                  <a:srgbClr val="000000"/>
                </a:solidFill>
                <a:effectLst/>
                <a:latin typeface="Times New Roman" panose="02020603050405020304" pitchFamily="18" charset="0"/>
                <a:cs typeface="Times New Roman" panose="02020603050405020304" pitchFamily="18" charset="0"/>
              </a:rPr>
              <a:t>​​</a:t>
            </a:r>
          </a:p>
          <a:p>
            <a:pPr marL="0" indent="0" algn="just" rtl="0" fontAlgn="base">
              <a:buNone/>
            </a:pPr>
            <a:r>
              <a:rPr lang="en-US" sz="1800" dirty="0">
                <a:solidFill>
                  <a:srgbClr val="000000"/>
                </a:solidFill>
                <a:latin typeface="Times New Roman" panose="02020603050405020304" pitchFamily="18" charset="0"/>
                <a:cs typeface="Times New Roman" panose="02020603050405020304" pitchFamily="18" charset="0"/>
              </a:rPr>
              <a:t>3)</a:t>
            </a:r>
            <a:r>
              <a:rPr lang="en-US" sz="1800" b="0" i="0" dirty="0">
                <a:solidFill>
                  <a:srgbClr val="000000"/>
                </a:solidFill>
                <a:effectLst/>
                <a:latin typeface="Times New Roman" panose="02020603050405020304" pitchFamily="18" charset="0"/>
                <a:cs typeface="Times New Roman" panose="02020603050405020304" pitchFamily="18" charset="0"/>
              </a:rPr>
              <a:t> Of the following sampling methods, which is a probability method?</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a) Judgement</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b) Quota</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c) Simple random</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d) Convenience</a:t>
            </a:r>
          </a:p>
        </p:txBody>
      </p:sp>
      <p:sp>
        <p:nvSpPr>
          <p:cNvPr id="4" name="Date Placeholder 3"/>
          <p:cNvSpPr>
            <a:spLocks noGrp="1"/>
          </p:cNvSpPr>
          <p:nvPr>
            <p:ph type="dt" sz="half" idx="10"/>
          </p:nvPr>
        </p:nvSpPr>
        <p:spPr/>
        <p:txBody>
          <a:bodyPr/>
          <a:lstStyle/>
          <a:p>
            <a:fld id="{F57E37ED-E8B9-B84A-8A52-EC20BA29A85D}"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Daily Quiz</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a:buNone/>
            </a:pPr>
            <a:r>
              <a:rPr lang="en-US" sz="1800" dirty="0">
                <a:latin typeface="Times New Roman" panose="02020603050405020304" pitchFamily="18" charset="0"/>
                <a:cs typeface="Times New Roman" panose="02020603050405020304" pitchFamily="18" charset="0"/>
              </a:rPr>
              <a:t>4) Which among the following is the benefit of using simple random sampling?</a:t>
            </a:r>
          </a:p>
          <a:p>
            <a:pPr marL="0" indent="0" algn="just">
              <a:buNone/>
            </a:pPr>
            <a:r>
              <a:rPr lang="en-US" sz="1800" dirty="0">
                <a:latin typeface="Times New Roman" panose="02020603050405020304" pitchFamily="18" charset="0"/>
                <a:cs typeface="Times New Roman" panose="02020603050405020304" pitchFamily="18" charset="0"/>
              </a:rPr>
              <a:t>a) The results are always representative.</a:t>
            </a:r>
          </a:p>
          <a:p>
            <a:pPr marL="0" indent="0" algn="just">
              <a:buNone/>
            </a:pPr>
            <a:r>
              <a:rPr lang="en-US" sz="1800" dirty="0">
                <a:latin typeface="Times New Roman" panose="02020603050405020304" pitchFamily="18" charset="0"/>
                <a:cs typeface="Times New Roman" panose="02020603050405020304" pitchFamily="18" charset="0"/>
              </a:rPr>
              <a:t>b) Interviewers can choose respondents freely.</a:t>
            </a:r>
          </a:p>
          <a:p>
            <a:pPr marL="0" indent="0" algn="just">
              <a:buNone/>
            </a:pPr>
            <a:r>
              <a:rPr lang="en-US" sz="1800" dirty="0">
                <a:latin typeface="Times New Roman" panose="02020603050405020304" pitchFamily="18" charset="0"/>
                <a:cs typeface="Times New Roman" panose="02020603050405020304" pitchFamily="18" charset="0"/>
              </a:rPr>
              <a:t>c) Informants can refuse to participate.</a:t>
            </a:r>
          </a:p>
          <a:p>
            <a:pPr marL="0" indent="0" algn="just">
              <a:buNone/>
            </a:pPr>
            <a:r>
              <a:rPr lang="en-US" sz="1800" dirty="0">
                <a:latin typeface="Times New Roman" panose="02020603050405020304" pitchFamily="18" charset="0"/>
                <a:cs typeface="Times New Roman" panose="02020603050405020304" pitchFamily="18" charset="0"/>
              </a:rPr>
              <a:t>d) We can calculate the accuracy of the results.</a:t>
            </a:r>
          </a:p>
          <a:p>
            <a:pPr marL="0" indent="0" algn="just">
              <a:buNone/>
            </a:pPr>
            <a:r>
              <a:rPr lang="en-US" sz="1800" dirty="0">
                <a:latin typeface="Times New Roman" panose="02020603050405020304" pitchFamily="18" charset="0"/>
                <a:cs typeface="Times New Roman" panose="02020603050405020304" pitchFamily="18" charset="0"/>
              </a:rPr>
              <a:t>5) Which parameter represents the slope of quality loss function?</a:t>
            </a:r>
          </a:p>
          <a:p>
            <a:pPr marL="0" indent="0" algn="just">
              <a:buNone/>
            </a:pPr>
            <a:r>
              <a:rPr lang="en-US" sz="1800" dirty="0">
                <a:latin typeface="Times New Roman" panose="02020603050405020304" pitchFamily="18" charset="0"/>
                <a:cs typeface="Times New Roman" panose="02020603050405020304" pitchFamily="18" charset="0"/>
              </a:rPr>
              <a:t>a) Tolerance</a:t>
            </a:r>
          </a:p>
          <a:p>
            <a:pPr marL="0" indent="0" algn="just">
              <a:buNone/>
            </a:pPr>
            <a:r>
              <a:rPr lang="en-US" sz="1800" dirty="0">
                <a:latin typeface="Times New Roman" panose="02020603050405020304" pitchFamily="18" charset="0"/>
                <a:cs typeface="Times New Roman" panose="02020603050405020304" pitchFamily="18" charset="0"/>
              </a:rPr>
              <a:t>b) Quality loss coefficient</a:t>
            </a:r>
          </a:p>
          <a:p>
            <a:pPr marL="0" indent="0" algn="just">
              <a:buNone/>
            </a:pPr>
            <a:r>
              <a:rPr lang="en-US" sz="1800" dirty="0">
                <a:latin typeface="Times New Roman" panose="02020603050405020304" pitchFamily="18" charset="0"/>
                <a:cs typeface="Times New Roman" panose="02020603050405020304" pitchFamily="18" charset="0"/>
              </a:rPr>
              <a:t>c) Nominal value of given product</a:t>
            </a:r>
          </a:p>
          <a:p>
            <a:pPr marL="0" indent="0" algn="just">
              <a:buNone/>
            </a:pPr>
            <a:r>
              <a:rPr lang="en-US" sz="1800" dirty="0">
                <a:latin typeface="Times New Roman" panose="02020603050405020304" pitchFamily="18" charset="0"/>
                <a:cs typeface="Times New Roman" panose="02020603050405020304" pitchFamily="18" charset="0"/>
              </a:rPr>
              <a:t>d) Quality characteristic of selected product</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6) A statement made about a population for testing purpose is called?</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a) Statistic</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b) Hypothesis</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c) Level of Significance</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d) Test-Statistic</a:t>
            </a:r>
          </a:p>
        </p:txBody>
      </p:sp>
      <p:sp>
        <p:nvSpPr>
          <p:cNvPr id="4" name="Date Placeholder 3"/>
          <p:cNvSpPr>
            <a:spLocks noGrp="1"/>
          </p:cNvSpPr>
          <p:nvPr>
            <p:ph type="dt" sz="half" idx="10"/>
          </p:nvPr>
        </p:nvSpPr>
        <p:spPr/>
        <p:txBody>
          <a:bodyPr/>
          <a:lstStyle/>
          <a:p>
            <a:fld id="{E0F5FEC9-D13A-2E44-B5B3-4337D26F8137}"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Daily Quiz</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61115630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a:buNone/>
            </a:pPr>
            <a:r>
              <a:rPr lang="en-US" sz="1800" dirty="0">
                <a:latin typeface="Times New Roman" panose="02020603050405020304" pitchFamily="18" charset="0"/>
                <a:cs typeface="Times New Roman" panose="02020603050405020304" pitchFamily="18" charset="0"/>
              </a:rPr>
              <a:t>7) If the assumed hypothesis is tested for rejection considering it to be true is called?</a:t>
            </a:r>
          </a:p>
          <a:p>
            <a:pPr marL="0" indent="0" algn="just">
              <a:buNone/>
            </a:pPr>
            <a:r>
              <a:rPr lang="en-US" sz="1800" dirty="0">
                <a:latin typeface="Times New Roman" panose="02020603050405020304" pitchFamily="18" charset="0"/>
                <a:cs typeface="Times New Roman" panose="02020603050405020304" pitchFamily="18" charset="0"/>
              </a:rPr>
              <a:t>a) Null Hypothesis</a:t>
            </a:r>
          </a:p>
          <a:p>
            <a:pPr marL="0" indent="0" algn="just">
              <a:buNone/>
            </a:pPr>
            <a:r>
              <a:rPr lang="en-US" sz="1800" dirty="0">
                <a:latin typeface="Times New Roman" panose="02020603050405020304" pitchFamily="18" charset="0"/>
                <a:cs typeface="Times New Roman" panose="02020603050405020304" pitchFamily="18" charset="0"/>
              </a:rPr>
              <a:t>b) Statistical Hypothesis</a:t>
            </a:r>
          </a:p>
          <a:p>
            <a:pPr marL="0" indent="0" algn="just">
              <a:buNone/>
            </a:pPr>
            <a:r>
              <a:rPr lang="en-US" sz="1800" dirty="0">
                <a:latin typeface="Times New Roman" panose="02020603050405020304" pitchFamily="18" charset="0"/>
                <a:cs typeface="Times New Roman" panose="02020603050405020304" pitchFamily="18" charset="0"/>
              </a:rPr>
              <a:t>c) Simple Hypothesis</a:t>
            </a:r>
          </a:p>
          <a:p>
            <a:pPr marL="0" indent="0" algn="just">
              <a:buNone/>
            </a:pPr>
            <a:r>
              <a:rPr lang="en-US" sz="1800" dirty="0">
                <a:latin typeface="Times New Roman" panose="02020603050405020304" pitchFamily="18" charset="0"/>
                <a:cs typeface="Times New Roman" panose="02020603050405020304" pitchFamily="18" charset="0"/>
              </a:rPr>
              <a:t>d) Composite Hypothesis</a:t>
            </a:r>
          </a:p>
          <a:p>
            <a:pPr marL="0" indent="0" algn="just">
              <a:buNone/>
            </a:pPr>
            <a:r>
              <a:rPr lang="en-US" sz="1800" dirty="0">
                <a:latin typeface="Times New Roman" panose="02020603050405020304" pitchFamily="18" charset="0"/>
                <a:cs typeface="Times New Roman" panose="02020603050405020304" pitchFamily="18" charset="0"/>
              </a:rPr>
              <a:t>8) The rejection probability of Null Hypothesis when it is true is called as?</a:t>
            </a:r>
          </a:p>
          <a:p>
            <a:pPr marL="0" indent="0" algn="just">
              <a:buNone/>
            </a:pPr>
            <a:r>
              <a:rPr lang="en-US" sz="1800" dirty="0">
                <a:latin typeface="Times New Roman" panose="02020603050405020304" pitchFamily="18" charset="0"/>
                <a:cs typeface="Times New Roman" panose="02020603050405020304" pitchFamily="18" charset="0"/>
              </a:rPr>
              <a:t>a) Level of Confidence</a:t>
            </a:r>
          </a:p>
          <a:p>
            <a:pPr marL="0" indent="0" algn="just">
              <a:buNone/>
            </a:pPr>
            <a:r>
              <a:rPr lang="en-US" sz="1800" dirty="0">
                <a:latin typeface="Times New Roman" panose="02020603050405020304" pitchFamily="18" charset="0"/>
                <a:cs typeface="Times New Roman" panose="02020603050405020304" pitchFamily="18" charset="0"/>
              </a:rPr>
              <a:t>b) Level of Significance</a:t>
            </a:r>
          </a:p>
          <a:p>
            <a:pPr marL="0" indent="0" algn="just">
              <a:buNone/>
            </a:pPr>
            <a:r>
              <a:rPr lang="en-US" sz="1800" dirty="0">
                <a:latin typeface="Times New Roman" panose="02020603050405020304" pitchFamily="18" charset="0"/>
                <a:cs typeface="Times New Roman" panose="02020603050405020304" pitchFamily="18" charset="0"/>
              </a:rPr>
              <a:t>c) Level of Margin</a:t>
            </a:r>
          </a:p>
          <a:p>
            <a:pPr marL="0" indent="0" algn="just">
              <a:buNone/>
            </a:pPr>
            <a:r>
              <a:rPr lang="en-US" sz="1800" dirty="0">
                <a:latin typeface="Times New Roman" panose="02020603050405020304" pitchFamily="18" charset="0"/>
                <a:cs typeface="Times New Roman" panose="02020603050405020304" pitchFamily="18" charset="0"/>
              </a:rPr>
              <a:t>d) Level of Rejection</a:t>
            </a:r>
          </a:p>
          <a:p>
            <a:pPr marL="0" indent="0" algn="just">
              <a:buNone/>
            </a:pPr>
            <a:r>
              <a:rPr lang="en-US" sz="1800" b="0" i="0" dirty="0">
                <a:solidFill>
                  <a:srgbClr val="000000"/>
                </a:solidFill>
                <a:effectLst/>
                <a:latin typeface="Times New Roman" panose="02020603050405020304" pitchFamily="18" charset="0"/>
                <a:cs typeface="Times New Roman" panose="02020603050405020304" pitchFamily="18" charset="0"/>
              </a:rPr>
              <a:t>9) A statement made about a population for testing purpose is called?</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a) Statistic</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b) Hypothesis</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c) Level of Significance</a:t>
            </a:r>
          </a:p>
          <a:p>
            <a:pPr marL="0" indent="0" algn="just" rtl="0" fontAlgn="base">
              <a:buNone/>
            </a:pPr>
            <a:r>
              <a:rPr lang="en-US" sz="1800" b="0" i="0" dirty="0">
                <a:solidFill>
                  <a:srgbClr val="000000"/>
                </a:solidFill>
                <a:effectLst/>
                <a:latin typeface="Times New Roman" panose="02020603050405020304" pitchFamily="18" charset="0"/>
                <a:cs typeface="Times New Roman" panose="02020603050405020304" pitchFamily="18" charset="0"/>
              </a:rPr>
              <a:t>d) Test-Statistic</a:t>
            </a:r>
          </a:p>
        </p:txBody>
      </p:sp>
      <p:sp>
        <p:nvSpPr>
          <p:cNvPr id="4" name="Date Placeholder 3"/>
          <p:cNvSpPr>
            <a:spLocks noGrp="1"/>
          </p:cNvSpPr>
          <p:nvPr>
            <p:ph type="dt" sz="half" idx="10"/>
          </p:nvPr>
        </p:nvSpPr>
        <p:spPr/>
        <p:txBody>
          <a:bodyPr/>
          <a:lstStyle/>
          <a:p>
            <a:fld id="{A42B79AD-4022-D542-A71F-20C0DAC29D6B}" type="datetime1">
              <a:rPr lang="en-IN" smtClean="0"/>
              <a:t>05-01-2025</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Daily Quiz</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59501319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a:buNone/>
            </a:pPr>
            <a:r>
              <a:rPr lang="en-US" sz="1800" dirty="0">
                <a:latin typeface="Times New Roman" panose="02020603050405020304" pitchFamily="18" charset="0"/>
                <a:cs typeface="Times New Roman" panose="02020603050405020304" pitchFamily="18" charset="0"/>
              </a:rPr>
              <a:t>10) Goals of usability testing:</a:t>
            </a:r>
          </a:p>
          <a:p>
            <a:pPr marL="0" indent="0" algn="just">
              <a:buNone/>
            </a:pPr>
            <a:r>
              <a:rPr lang="en-US" sz="1800" dirty="0">
                <a:latin typeface="Times New Roman" panose="02020603050405020304" pitchFamily="18" charset="0"/>
                <a:cs typeface="Times New Roman" panose="02020603050405020304" pitchFamily="18" charset="0"/>
              </a:rPr>
              <a:t>A) Performance</a:t>
            </a:r>
          </a:p>
          <a:p>
            <a:pPr marL="0" indent="0" algn="just">
              <a:buNone/>
            </a:pPr>
            <a:r>
              <a:rPr lang="en-US" sz="1800" dirty="0">
                <a:latin typeface="Times New Roman" panose="02020603050405020304" pitchFamily="18" charset="0"/>
                <a:cs typeface="Times New Roman" panose="02020603050405020304" pitchFamily="18" charset="0"/>
              </a:rPr>
              <a:t>B) Accuracy</a:t>
            </a:r>
          </a:p>
          <a:p>
            <a:pPr marL="0" indent="0" algn="just">
              <a:buNone/>
            </a:pPr>
            <a:r>
              <a:rPr lang="en-US" sz="1800" dirty="0">
                <a:latin typeface="Times New Roman" panose="02020603050405020304" pitchFamily="18" charset="0"/>
                <a:cs typeface="Times New Roman" panose="02020603050405020304" pitchFamily="18" charset="0"/>
              </a:rPr>
              <a:t>C) Recall -- How much does the person remember afterwards or after periods of non-use?</a:t>
            </a:r>
          </a:p>
          <a:p>
            <a:pPr marL="0" indent="0" algn="just">
              <a:buNone/>
            </a:pPr>
            <a:r>
              <a:rPr lang="en-US" sz="1800" dirty="0">
                <a:latin typeface="Times New Roman" panose="02020603050405020304" pitchFamily="18" charset="0"/>
                <a:cs typeface="Times New Roman" panose="02020603050405020304" pitchFamily="18" charset="0"/>
              </a:rPr>
              <a:t>D) All of above</a:t>
            </a:r>
          </a:p>
        </p:txBody>
      </p:sp>
      <p:sp>
        <p:nvSpPr>
          <p:cNvPr id="4" name="Date Placeholder 3"/>
          <p:cNvSpPr>
            <a:spLocks noGrp="1"/>
          </p:cNvSpPr>
          <p:nvPr>
            <p:ph type="dt" sz="half" idx="10"/>
          </p:nvPr>
        </p:nvSpPr>
        <p:spPr/>
        <p:txBody>
          <a:bodyPr/>
          <a:lstStyle/>
          <a:p>
            <a:fld id="{5383C749-6455-304B-97BE-3F592419D096}" type="datetime1">
              <a:rPr lang="en-IN" smtClean="0"/>
              <a:t>05-01-2025</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Daily Quiz</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20147935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What is Storytelling?</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How Storytelling Works in Design</a:t>
            </a:r>
          </a:p>
          <a:p>
            <a:pPr marL="514350" indent="-514350" algn="just">
              <a:buFont typeface="+mj-lt"/>
              <a:buAutoNum type="arabicPeriod"/>
            </a:pPr>
            <a:r>
              <a:rPr lang="en-US" sz="2000" i="0" dirty="0">
                <a:solidFill>
                  <a:srgbClr val="2B2B2B"/>
                </a:solidFill>
                <a:effectLst/>
                <a:latin typeface="Times New Roman" panose="02020603050405020304" pitchFamily="18" charset="0"/>
                <a:cs typeface="Times New Roman" panose="02020603050405020304" pitchFamily="18" charset="0"/>
              </a:rPr>
              <a:t>What Makes Good Stories?</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Differentiate between alpha and beta testing.</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Explain Taguchi method.</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What are different types of Software validation tools?</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Define Guerrilla Interviews test. What is the significance of Guerrilla Interviews in usability testing?</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What is random sampling?</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Describe the significance of user feedback.</a:t>
            </a:r>
          </a:p>
          <a:p>
            <a:pPr marL="514350" indent="-514350" algn="just">
              <a:buFont typeface="+mj-lt"/>
              <a:buAutoNum type="arabicPeriod"/>
            </a:pPr>
            <a:r>
              <a:rPr lang="en-US" sz="2000" dirty="0">
                <a:latin typeface="Times New Roman" panose="02020603050405020304" pitchFamily="18" charset="0"/>
                <a:cs typeface="Times New Roman" panose="02020603050405020304" pitchFamily="18" charset="0"/>
              </a:rPr>
              <a:t>What is hypothesis? Differentiate between null and alternative hypothesis.</a:t>
            </a:r>
          </a:p>
        </p:txBody>
      </p:sp>
      <p:sp>
        <p:nvSpPr>
          <p:cNvPr id="4" name="Date Placeholder 3"/>
          <p:cNvSpPr>
            <a:spLocks noGrp="1"/>
          </p:cNvSpPr>
          <p:nvPr>
            <p:ph type="dt" sz="half" idx="10"/>
          </p:nvPr>
        </p:nvSpPr>
        <p:spPr/>
        <p:txBody>
          <a:bodyPr/>
          <a:lstStyle/>
          <a:p>
            <a:fld id="{95804C7C-05E5-094A-8A49-D29E78327C49}" type="datetime1">
              <a:rPr lang="en-IN" smtClean="0"/>
              <a:t>05-01-2025</a:t>
            </a:fld>
            <a:endParaRPr lang="en-US"/>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Weekly</a:t>
            </a:r>
            <a:r>
              <a:rPr kumimoji="0" lang="en-US" sz="2400" b="0" i="0" u="none" strike="noStrike" kern="1200" cap="none" spc="0" normalizeH="0" noProof="0" dirty="0">
                <a:ln>
                  <a:noFill/>
                </a:ln>
                <a:solidFill>
                  <a:schemeClr val="dk1"/>
                </a:solidFill>
                <a:effectLst/>
                <a:uLnTx/>
                <a:uFillTx/>
                <a:latin typeface="+mn-lt"/>
                <a:ea typeface="+mn-ea"/>
                <a:cs typeface="+mn-cs"/>
              </a:rPr>
              <a:t> Assignment</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892752"/>
            <a:ext cx="8305800" cy="5463598"/>
          </a:xfrm>
        </p:spPr>
        <p:txBody>
          <a:bodyPr>
            <a:normAutofit lnSpcReduction="10000"/>
          </a:bodyPr>
          <a:lstStyle/>
          <a:p>
            <a:pPr marL="0" indent="0" algn="just">
              <a:buNone/>
            </a:pPr>
            <a:r>
              <a:rPr lang="en-US" sz="2000" dirty="0">
                <a:latin typeface="Times New Roman" panose="02020603050405020304" pitchFamily="18" charset="0"/>
                <a:cs typeface="Times New Roman" panose="02020603050405020304" pitchFamily="18" charset="0"/>
              </a:rPr>
              <a:t>1) Which among the following is the benefit of using simple random sampling?</a:t>
            </a:r>
          </a:p>
          <a:p>
            <a:pPr marL="0" indent="0" algn="just">
              <a:buNone/>
            </a:pPr>
            <a:r>
              <a:rPr lang="en-US" sz="2000" dirty="0">
                <a:latin typeface="Times New Roman" panose="02020603050405020304" pitchFamily="18" charset="0"/>
                <a:cs typeface="Times New Roman" panose="02020603050405020304" pitchFamily="18" charset="0"/>
              </a:rPr>
              <a:t>a) The results are always representative.</a:t>
            </a:r>
          </a:p>
          <a:p>
            <a:pPr marL="0" indent="0" algn="just">
              <a:buNone/>
            </a:pPr>
            <a:r>
              <a:rPr lang="en-US" sz="2000" dirty="0">
                <a:latin typeface="Times New Roman" panose="02020603050405020304" pitchFamily="18" charset="0"/>
                <a:cs typeface="Times New Roman" panose="02020603050405020304" pitchFamily="18" charset="0"/>
              </a:rPr>
              <a:t>b) Interviewers can choose respondents freely.</a:t>
            </a:r>
          </a:p>
          <a:p>
            <a:pPr marL="0" indent="0" algn="just">
              <a:buNone/>
            </a:pPr>
            <a:r>
              <a:rPr lang="en-US" sz="2000" dirty="0">
                <a:latin typeface="Times New Roman" panose="02020603050405020304" pitchFamily="18" charset="0"/>
                <a:cs typeface="Times New Roman" panose="02020603050405020304" pitchFamily="18" charset="0"/>
              </a:rPr>
              <a:t>c) Informants can refuse to participate.</a:t>
            </a:r>
          </a:p>
          <a:p>
            <a:pPr marL="0" indent="0" algn="just">
              <a:buNone/>
            </a:pPr>
            <a:r>
              <a:rPr lang="en-US" sz="2000" dirty="0">
                <a:latin typeface="Times New Roman" panose="02020603050405020304" pitchFamily="18" charset="0"/>
                <a:cs typeface="Times New Roman" panose="02020603050405020304" pitchFamily="18" charset="0"/>
              </a:rPr>
              <a:t>d) We can calculate the accuracy of the results.</a:t>
            </a:r>
          </a:p>
          <a:p>
            <a:pPr marL="0" indent="0" algn="just">
              <a:buNone/>
            </a:pPr>
            <a:r>
              <a:rPr lang="en-US" sz="1900" dirty="0">
                <a:latin typeface="Times New Roman" panose="02020603050405020304" pitchFamily="18" charset="0"/>
                <a:cs typeface="Times New Roman" panose="02020603050405020304" pitchFamily="18" charset="0"/>
              </a:rPr>
              <a:t>2) Which parameter represents the slope of quality loss function?</a:t>
            </a:r>
          </a:p>
          <a:p>
            <a:pPr marL="0" indent="0" algn="just">
              <a:buNone/>
            </a:pPr>
            <a:r>
              <a:rPr lang="en-US" sz="1900" dirty="0">
                <a:latin typeface="Times New Roman" panose="02020603050405020304" pitchFamily="18" charset="0"/>
                <a:cs typeface="Times New Roman" panose="02020603050405020304" pitchFamily="18" charset="0"/>
              </a:rPr>
              <a:t>a) Tolerance</a:t>
            </a:r>
          </a:p>
          <a:p>
            <a:pPr marL="0" indent="0" algn="just">
              <a:buNone/>
            </a:pPr>
            <a:r>
              <a:rPr lang="en-US" sz="1900" dirty="0">
                <a:latin typeface="Times New Roman" panose="02020603050405020304" pitchFamily="18" charset="0"/>
                <a:cs typeface="Times New Roman" panose="02020603050405020304" pitchFamily="18" charset="0"/>
              </a:rPr>
              <a:t>b) Quality loss coefficient</a:t>
            </a:r>
          </a:p>
          <a:p>
            <a:pPr marL="0" indent="0" algn="just">
              <a:buNone/>
            </a:pPr>
            <a:r>
              <a:rPr lang="en-US" sz="1900" dirty="0">
                <a:latin typeface="Times New Roman" panose="02020603050405020304" pitchFamily="18" charset="0"/>
                <a:cs typeface="Times New Roman" panose="02020603050405020304" pitchFamily="18" charset="0"/>
              </a:rPr>
              <a:t>c) Nominal value of given product</a:t>
            </a:r>
          </a:p>
          <a:p>
            <a:pPr marL="0" indent="0" algn="just">
              <a:buNone/>
            </a:pPr>
            <a:r>
              <a:rPr lang="en-US" sz="1900" dirty="0">
                <a:latin typeface="Times New Roman" panose="02020603050405020304" pitchFamily="18" charset="0"/>
                <a:cs typeface="Times New Roman" panose="02020603050405020304" pitchFamily="18" charset="0"/>
              </a:rPr>
              <a:t>d) Quality characteristic of selected product</a:t>
            </a:r>
          </a:p>
          <a:p>
            <a:pPr marL="0" indent="0" algn="just">
              <a:buNone/>
            </a:pPr>
            <a:r>
              <a:rPr lang="en-US" sz="1900" dirty="0">
                <a:latin typeface="Times New Roman" panose="02020603050405020304" pitchFamily="18" charset="0"/>
                <a:cs typeface="Times New Roman" panose="02020603050405020304" pitchFamily="18" charset="0"/>
              </a:rPr>
              <a:t>3) If you develop web sites, you need to be doing usability testing.</a:t>
            </a:r>
          </a:p>
          <a:p>
            <a:pPr marL="0" indent="0" algn="just">
              <a:buNone/>
            </a:pPr>
            <a:r>
              <a:rPr lang="en-US" sz="1900" dirty="0">
                <a:latin typeface="Times New Roman" panose="02020603050405020304" pitchFamily="18" charset="0"/>
                <a:cs typeface="Times New Roman" panose="02020603050405020304" pitchFamily="18" charset="0"/>
              </a:rPr>
              <a:t>A) True</a:t>
            </a:r>
          </a:p>
          <a:p>
            <a:pPr marL="0" indent="0" algn="just">
              <a:buNone/>
            </a:pPr>
            <a:r>
              <a:rPr lang="en-US" sz="1900" dirty="0">
                <a:latin typeface="Times New Roman" panose="02020603050405020304" pitchFamily="18" charset="0"/>
                <a:cs typeface="Times New Roman" panose="02020603050405020304" pitchFamily="18" charset="0"/>
              </a:rPr>
              <a:t>B) False</a:t>
            </a:r>
          </a:p>
          <a:p>
            <a:pPr marL="0" indent="0" algn="just">
              <a:buNone/>
            </a:pPr>
            <a:r>
              <a:rPr lang="en-US" sz="1900" dirty="0">
                <a:latin typeface="Times New Roman" panose="02020603050405020304" pitchFamily="18" charset="0"/>
                <a:cs typeface="Times New Roman" panose="02020603050405020304" pitchFamily="18" charset="0"/>
              </a:rPr>
              <a:t>4) Usability testing does not have a well defined test plan.</a:t>
            </a:r>
          </a:p>
          <a:p>
            <a:pPr marL="0" indent="0" algn="just">
              <a:buNone/>
            </a:pPr>
            <a:r>
              <a:rPr lang="en-US" sz="1900" dirty="0">
                <a:latin typeface="Times New Roman" panose="02020603050405020304" pitchFamily="18" charset="0"/>
                <a:cs typeface="Times New Roman" panose="02020603050405020304" pitchFamily="18" charset="0"/>
              </a:rPr>
              <a:t>A) True</a:t>
            </a:r>
          </a:p>
          <a:p>
            <a:pPr marL="0" indent="0" algn="just">
              <a:buNone/>
            </a:pPr>
            <a:r>
              <a:rPr lang="en-US" sz="1900" dirty="0">
                <a:latin typeface="Times New Roman" panose="02020603050405020304" pitchFamily="18" charset="0"/>
                <a:cs typeface="Times New Roman" panose="02020603050405020304" pitchFamily="18" charset="0"/>
              </a:rPr>
              <a:t>B) False</a:t>
            </a:r>
          </a:p>
          <a:p>
            <a:pPr marL="0" indent="0" algn="just">
              <a:buNone/>
            </a:pPr>
            <a:endParaRPr lang="en-US" sz="19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73005043-0A6F-764D-B07E-2CAC2B2AC2E7}" type="datetime1">
              <a:rPr lang="en-IN" smtClean="0"/>
              <a:t>05-01-2025</a:t>
            </a:fld>
            <a:endParaRPr lang="en-US"/>
          </a:p>
        </p:txBody>
      </p:sp>
      <p:sp>
        <p:nvSpPr>
          <p:cNvPr id="5" name="Footer Placeholder 4"/>
          <p:cNvSpPr>
            <a:spLocks noGrp="1"/>
          </p:cNvSpPr>
          <p:nvPr>
            <p:ph type="ftr" sz="quarter" idx="11"/>
          </p:nvPr>
        </p:nvSpPr>
        <p:spPr>
          <a:xfrm>
            <a:off x="2514600" y="6324600"/>
            <a:ext cx="48768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89</a:t>
            </a:fld>
            <a:endParaRPr lang="en-US"/>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MCQ</a:t>
            </a:r>
            <a:r>
              <a:rPr kumimoji="0" lang="en-US" sz="2400" b="0" i="0" u="none" strike="noStrike" kern="1200" cap="none" spc="0" normalizeH="0" noProof="0" dirty="0">
                <a:ln>
                  <a:noFill/>
                </a:ln>
                <a:solidFill>
                  <a:schemeClr val="dk1"/>
                </a:solidFill>
                <a:effectLst/>
                <a:uLnTx/>
                <a:uFillTx/>
                <a:latin typeface="+mn-lt"/>
                <a:ea typeface="+mn-ea"/>
                <a:cs typeface="+mn-cs"/>
              </a:rPr>
              <a:t> 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80254C65-2F84-3540-BAC5-BFC08779BCF3}" type="datetime1">
              <a:rPr lang="en-IN" smtClean="0"/>
              <a:t>05-01-2025</a:t>
            </a:fld>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9</a:t>
            </a:fld>
            <a:endParaRPr lang="en-US"/>
          </a:p>
        </p:txBody>
      </p:sp>
      <p:sp>
        <p:nvSpPr>
          <p:cNvPr id="8" name="Title 1"/>
          <p:cNvSpPr txBox="1">
            <a:spLocks/>
          </p:cNvSpPr>
          <p:nvPr/>
        </p:nvSpPr>
        <p:spPr>
          <a:xfrm>
            <a:off x="1371600" y="-39188"/>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000" dirty="0">
                <a:latin typeface="Calibri (Body)"/>
              </a:rPr>
              <a:t>Question Paper Template</a:t>
            </a:r>
            <a:endParaRPr kumimoji="0" lang="en-US" sz="2000" b="0" i="0" u="none" strike="noStrike" kern="1200" cap="none" spc="0" normalizeH="0" baseline="0" noProof="0" dirty="0">
              <a:ln>
                <a:noFill/>
              </a:ln>
              <a:solidFill>
                <a:schemeClr val="dk1"/>
              </a:solidFill>
              <a:effectLst/>
              <a:uLnTx/>
              <a:uFillTx/>
              <a:latin typeface="Calibri (Body)"/>
            </a:endParaRPr>
          </a:p>
        </p:txBody>
      </p:sp>
      <p:graphicFrame>
        <p:nvGraphicFramePr>
          <p:cNvPr id="10" name="Table 9">
            <a:extLst>
              <a:ext uri="{FF2B5EF4-FFF2-40B4-BE49-F238E27FC236}">
                <a16:creationId xmlns:a16="http://schemas.microsoft.com/office/drawing/2014/main" id="{981E1098-9D5D-9A30-2F16-DC31C1E9C2B8}"/>
              </a:ext>
            </a:extLst>
          </p:cNvPr>
          <p:cNvGraphicFramePr>
            <a:graphicFrameLocks noGrp="1"/>
          </p:cNvGraphicFramePr>
          <p:nvPr>
            <p:extLst>
              <p:ext uri="{D42A27DB-BD31-4B8C-83A1-F6EECF244321}">
                <p14:modId xmlns:p14="http://schemas.microsoft.com/office/powerpoint/2010/main" val="3279905175"/>
              </p:ext>
            </p:extLst>
          </p:nvPr>
        </p:nvGraphicFramePr>
        <p:xfrm>
          <a:off x="1360380" y="911596"/>
          <a:ext cx="6867117" cy="5638800"/>
        </p:xfrm>
        <a:graphic>
          <a:graphicData uri="http://schemas.openxmlformats.org/drawingml/2006/table">
            <a:tbl>
              <a:tblPr firstRow="1" bandRow="1">
                <a:tableStyleId>{5C22544A-7EE6-4342-B048-85BDC9FD1C3A}</a:tableStyleId>
              </a:tblPr>
              <a:tblGrid>
                <a:gridCol w="1384965">
                  <a:extLst>
                    <a:ext uri="{9D8B030D-6E8A-4147-A177-3AD203B41FA5}">
                      <a16:colId xmlns:a16="http://schemas.microsoft.com/office/drawing/2014/main" val="2615810968"/>
                    </a:ext>
                  </a:extLst>
                </a:gridCol>
                <a:gridCol w="1356111">
                  <a:extLst>
                    <a:ext uri="{9D8B030D-6E8A-4147-A177-3AD203B41FA5}">
                      <a16:colId xmlns:a16="http://schemas.microsoft.com/office/drawing/2014/main" val="3508942810"/>
                    </a:ext>
                  </a:extLst>
                </a:gridCol>
                <a:gridCol w="1356111">
                  <a:extLst>
                    <a:ext uri="{9D8B030D-6E8A-4147-A177-3AD203B41FA5}">
                      <a16:colId xmlns:a16="http://schemas.microsoft.com/office/drawing/2014/main" val="4181067485"/>
                    </a:ext>
                  </a:extLst>
                </a:gridCol>
                <a:gridCol w="1384965">
                  <a:extLst>
                    <a:ext uri="{9D8B030D-6E8A-4147-A177-3AD203B41FA5}">
                      <a16:colId xmlns:a16="http://schemas.microsoft.com/office/drawing/2014/main" val="4199313992"/>
                    </a:ext>
                  </a:extLst>
                </a:gridCol>
                <a:gridCol w="1384965">
                  <a:extLst>
                    <a:ext uri="{9D8B030D-6E8A-4147-A177-3AD203B41FA5}">
                      <a16:colId xmlns:a16="http://schemas.microsoft.com/office/drawing/2014/main" val="480874105"/>
                    </a:ext>
                  </a:extLst>
                </a:gridCol>
              </a:tblGrid>
              <a:tr h="3429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algn="ctr" rtl="0" fontAlgn="ctr"/>
                      <a:r>
                        <a:rPr lang="en-US" sz="1000">
                          <a:effectLst/>
                        </a:rPr>
                        <a:t>SECTION – A</a:t>
                      </a:r>
                      <a:endParaRPr lang="en-US" sz="1000" b="1">
                        <a:solidFill>
                          <a:srgbClr val="FFFFFF"/>
                        </a:solidFill>
                        <a:effectLst/>
                        <a:latin typeface="Tahoma" panose="020B0604030504040204" pitchFamily="34" charset="0"/>
                      </a:endParaRPr>
                    </a:p>
                  </a:txBody>
                  <a:tcPr marL="9525" marR="9525" marT="9525" anchor="ctr"/>
                </a:tc>
                <a:tc>
                  <a:txBody>
                    <a:bodyPr/>
                    <a:lstStyle/>
                    <a:p>
                      <a:pPr algn="ct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algn="ctr" rtl="0" fontAlgn="ctr"/>
                      <a:r>
                        <a:rPr lang="en-US" sz="1000">
                          <a:effectLst/>
                        </a:rPr>
                        <a:t>CO</a:t>
                      </a:r>
                      <a:endParaRPr lang="en-US" sz="1000" b="1">
                        <a:solidFill>
                          <a:srgbClr val="FFFFFF"/>
                        </a:solidFill>
                        <a:effectLst/>
                        <a:latin typeface="Tahoma" panose="020B0604030504040204" pitchFamily="34" charset="0"/>
                      </a:endParaRPr>
                    </a:p>
                  </a:txBody>
                  <a:tcPr marL="9525" marR="9525" marT="9525" anchor="ctr"/>
                </a:tc>
                <a:extLst>
                  <a:ext uri="{0D108BD9-81ED-4DB2-BD59-A6C34878D82A}">
                    <a16:rowId xmlns:a16="http://schemas.microsoft.com/office/drawing/2014/main" val="3202183594"/>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algn="ctr" rtl="0" fontAlgn="ctr"/>
                      <a:endParaRPr lang="en-US" sz="1000">
                        <a:effectLst/>
                        <a:latin typeface="Tahoma" panose="020B0604030504040204" pitchFamily="34" charset="0"/>
                      </a:endParaRPr>
                    </a:p>
                  </a:txBody>
                  <a:tcPr marL="9525" marR="9525" marT="9525" anchor="ctr"/>
                </a:tc>
                <a:tc>
                  <a:txBody>
                    <a:bodyPr/>
                    <a:lstStyle/>
                    <a:p>
                      <a:pPr algn="ctr" rtl="0" fontAlgn="ctr"/>
                      <a:endParaRPr lang="en-US" sz="1000">
                        <a:effectLst/>
                        <a:latin typeface="Tahoma" panose="020B0604030504040204" pitchFamily="34" charset="0"/>
                      </a:endParaRPr>
                    </a:p>
                  </a:txBody>
                  <a:tcPr marL="9525" marR="9525" marT="9525" anchor="ctr"/>
                </a:tc>
                <a:tc>
                  <a:txBody>
                    <a:bodyPr/>
                    <a:lstStyle/>
                    <a:p>
                      <a:pPr algn="ct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988927036"/>
                  </a:ext>
                </a:extLst>
              </a:tr>
              <a:tr h="342900">
                <a:tc>
                  <a:txBody>
                    <a:bodyPr/>
                    <a:lstStyle/>
                    <a:p>
                      <a:pPr rtl="0" fontAlgn="ctr"/>
                      <a:r>
                        <a:rPr lang="en-US" sz="1000">
                          <a:effectLst/>
                        </a:rPr>
                        <a:t>1. </a:t>
                      </a:r>
                      <a:endParaRPr lang="en-US" sz="1000">
                        <a:effectLst/>
                        <a:latin typeface="Tahoma" panose="020B0604030504040204" pitchFamily="34" charset="0"/>
                      </a:endParaRPr>
                    </a:p>
                  </a:txBody>
                  <a:tcPr marL="257175" marR="9525" marT="9525" anchor="ctr"/>
                </a:tc>
                <a:tc gridSpan="2">
                  <a:txBody>
                    <a:bodyPr/>
                    <a:lstStyle/>
                    <a:p>
                      <a:pPr algn="just" rtl="0" fontAlgn="ctr"/>
                      <a:r>
                        <a:rPr lang="en-US" sz="1000">
                          <a:effectLst/>
                        </a:rPr>
                        <a:t>Attempt all parts-</a:t>
                      </a:r>
                      <a:endParaRPr lang="en-US" sz="1000">
                        <a:effectLst/>
                        <a:latin typeface="Tahoma" panose="020B0604030504040204" pitchFamily="34" charset="0"/>
                      </a:endParaRPr>
                    </a:p>
                  </a:txBody>
                  <a:tcPr marL="9525" marR="9525" marT="9525" anchor="ctr"/>
                </a:tc>
                <a:tc hMerge="1">
                  <a:txBody>
                    <a:bodyPr/>
                    <a:lstStyle/>
                    <a:p>
                      <a:endParaRPr lang="en-US"/>
                    </a:p>
                  </a:txBody>
                  <a:tcPr/>
                </a:tc>
                <a:tc>
                  <a:txBody>
                    <a:bodyPr/>
                    <a:lstStyle/>
                    <a:p>
                      <a:pPr rtl="0" fontAlgn="ctr"/>
                      <a:r>
                        <a:rPr lang="en-US" sz="1000">
                          <a:effectLst/>
                        </a:rPr>
                        <a:t>[10×1=10]</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363564389"/>
                  </a:ext>
                </a:extLst>
              </a:tr>
              <a:tr h="190500">
                <a:tc>
                  <a:txBody>
                    <a:bodyPr/>
                    <a:lstStyle/>
                    <a:p>
                      <a:pPr rtl="0" fontAlgn="ctr"/>
                      <a:endParaRPr lang="en-US" sz="1000" b="1" dirty="0">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1-a.</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4260731333"/>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1-b.</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217744117"/>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1-c.</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321136301"/>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1-d.</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491753687"/>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1-e.</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1235338996"/>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1-f.</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1050076496"/>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1-g.</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117799030"/>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1-h.</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629964677"/>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1-i.</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989843563"/>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1-j.</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-1</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001821923"/>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2023880869"/>
                  </a:ext>
                </a:extLst>
              </a:tr>
              <a:tr h="342900">
                <a:tc>
                  <a:txBody>
                    <a:bodyPr/>
                    <a:lstStyle/>
                    <a:p>
                      <a:pPr rtl="0" fontAlgn="ctr"/>
                      <a:r>
                        <a:rPr lang="en-US" sz="1000">
                          <a:effectLst/>
                        </a:rPr>
                        <a:t>2</a:t>
                      </a:r>
                      <a:endParaRPr lang="en-US" sz="1000" b="1">
                        <a:solidFill>
                          <a:srgbClr val="FFFFFF"/>
                        </a:solidFill>
                        <a:effectLst/>
                        <a:latin typeface="Tahoma" panose="020B0604030504040204" pitchFamily="34" charset="0"/>
                      </a:endParaRPr>
                    </a:p>
                  </a:txBody>
                  <a:tcPr marL="9525" marR="9525" marT="9525" anchor="ctr"/>
                </a:tc>
                <a:tc gridSpan="2">
                  <a:txBody>
                    <a:bodyPr/>
                    <a:lstStyle/>
                    <a:p>
                      <a:pPr algn="just" rtl="0" fontAlgn="ctr"/>
                      <a:r>
                        <a:rPr lang="en-US" sz="1000">
                          <a:effectLst/>
                        </a:rPr>
                        <a:t>Attempt all parts-</a:t>
                      </a:r>
                      <a:endParaRPr lang="en-US" sz="1000">
                        <a:effectLst/>
                        <a:latin typeface="Tahoma" panose="020B0604030504040204" pitchFamily="34" charset="0"/>
                      </a:endParaRPr>
                    </a:p>
                  </a:txBody>
                  <a:tcPr marL="9525" marR="9525" marT="9525" anchor="ctr"/>
                </a:tc>
                <a:tc hMerge="1">
                  <a:txBody>
                    <a:bodyPr/>
                    <a:lstStyle/>
                    <a:p>
                      <a:endParaRPr lang="en-US"/>
                    </a:p>
                  </a:txBody>
                  <a:tcPr/>
                </a:tc>
                <a:tc>
                  <a:txBody>
                    <a:bodyPr/>
                    <a:lstStyle/>
                    <a:p>
                      <a:pPr rtl="0" fontAlgn="ctr"/>
                      <a:r>
                        <a:rPr lang="en-US" sz="1000">
                          <a:effectLst/>
                        </a:rPr>
                        <a:t>[5×2=10]</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CO</a:t>
                      </a: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4077240242"/>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gridSpan="2">
                  <a:txBody>
                    <a:bodyPr/>
                    <a:lstStyle/>
                    <a:p>
                      <a:pPr algn="just" rtl="0" fontAlgn="ctr"/>
                      <a:endParaRPr lang="en-US" sz="1000">
                        <a:effectLst/>
                        <a:latin typeface="Tahoma" panose="020B0604030504040204" pitchFamily="34" charset="0"/>
                      </a:endParaRPr>
                    </a:p>
                  </a:txBody>
                  <a:tcPr marL="9525" marR="9525" marT="9525" anchor="ctr"/>
                </a:tc>
                <a:tc hMerge="1">
                  <a:txBody>
                    <a:bodyPr/>
                    <a:lstStyle/>
                    <a:p>
                      <a:endParaRPr lang="en-US"/>
                    </a:p>
                  </a:txBody>
                  <a:tcP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490600483"/>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2-a.</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-2</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069860224"/>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2-b.</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-2</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533860777"/>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2-c.</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-2</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638884879"/>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2-d.</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-2</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1546615143"/>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r>
                        <a:rPr lang="en-US" sz="1000">
                          <a:effectLst/>
                        </a:rPr>
                        <a:t>2-e.</a:t>
                      </a:r>
                      <a:endParaRPr lang="en-US" sz="1000">
                        <a:effectLst/>
                        <a:latin typeface="Tahoma" panose="020B0604030504040204" pitchFamily="34" charset="0"/>
                      </a:endParaRPr>
                    </a:p>
                  </a:txBody>
                  <a:tcPr marL="9525" marR="9525" marT="9525" anchor="ctr"/>
                </a:tc>
                <a:tc>
                  <a:txBody>
                    <a:bodyPr/>
                    <a:lstStyle/>
                    <a:p>
                      <a:pPr rtl="0" fontAlgn="ctr"/>
                      <a:r>
                        <a:rPr lang="en-US" sz="1000">
                          <a:effectLst/>
                        </a:rPr>
                        <a:t>Question-   </a:t>
                      </a:r>
                      <a:endParaRPr lang="en-US" sz="1000">
                        <a:effectLst/>
                        <a:latin typeface="Tahoma" panose="020B0604030504040204" pitchFamily="34" charset="0"/>
                      </a:endParaRPr>
                    </a:p>
                  </a:txBody>
                  <a:tcPr marL="9525" marR="9525" marT="9525" anchor="ctr"/>
                </a:tc>
                <a:tc>
                  <a:txBody>
                    <a:bodyPr/>
                    <a:lstStyle/>
                    <a:p>
                      <a:pPr algn="ctr" rtl="0" fontAlgn="ctr"/>
                      <a:r>
                        <a:rPr lang="en-US" sz="1000">
                          <a:effectLst/>
                        </a:rPr>
                        <a:t>-2</a:t>
                      </a: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591312234"/>
                  </a:ext>
                </a:extLst>
              </a:tr>
              <a:tr h="19050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4286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extLst>
                  <a:ext uri="{0D108BD9-81ED-4DB2-BD59-A6C34878D82A}">
                    <a16:rowId xmlns:a16="http://schemas.microsoft.com/office/drawing/2014/main" val="376256750"/>
                  </a:ext>
                </a:extLst>
              </a:tr>
              <a:tr h="0">
                <a:tc>
                  <a:txBody>
                    <a:bodyPr/>
                    <a:lstStyle/>
                    <a:p>
                      <a:pPr rtl="0" fontAlgn="ctr"/>
                      <a:endParaRPr lang="en-US" sz="1000" b="1">
                        <a:solidFill>
                          <a:srgbClr val="FFFFFF"/>
                        </a:solidFill>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4286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a:effectLst/>
                        <a:latin typeface="Tahoma" panose="020B0604030504040204" pitchFamily="34" charset="0"/>
                      </a:endParaRPr>
                    </a:p>
                  </a:txBody>
                  <a:tcPr marL="9525" marR="9525" marT="9525" anchor="ctr"/>
                </a:tc>
                <a:tc>
                  <a:txBody>
                    <a:bodyPr/>
                    <a:lstStyle/>
                    <a:p>
                      <a:pPr rtl="0" fontAlgn="ctr"/>
                      <a:endParaRPr lang="en-US" sz="1000" dirty="0">
                        <a:effectLst/>
                        <a:latin typeface="Tahoma" panose="020B0604030504040204" pitchFamily="34" charset="0"/>
                      </a:endParaRPr>
                    </a:p>
                  </a:txBody>
                  <a:tcPr marL="9525" marR="9525" marT="9525" anchor="ctr"/>
                </a:tc>
                <a:extLst>
                  <a:ext uri="{0D108BD9-81ED-4DB2-BD59-A6C34878D82A}">
                    <a16:rowId xmlns:a16="http://schemas.microsoft.com/office/drawing/2014/main" val="3101335935"/>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fi-FI"/>
              <a:t>Ms. Barkha Bhardwaj          DT-II                Unit 3</a:t>
            </a:r>
            <a:endParaRPr lang="en-US" dirty="0"/>
          </a:p>
        </p:txBody>
      </p:sp>
    </p:spTree>
    <p:extLst>
      <p:ext uri="{BB962C8B-B14F-4D97-AF65-F5344CB8AC3E}">
        <p14:creationId xmlns:p14="http://schemas.microsoft.com/office/powerpoint/2010/main" val="1555696653"/>
      </p:ext>
    </p:extLst>
  </p:cSld>
  <p:clrMapOvr>
    <a:masterClrMapping/>
  </p:clrMapOvr>
  <p:transition>
    <p:fade/>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a:buNone/>
            </a:pPr>
            <a:r>
              <a:rPr lang="en-US" sz="1800" dirty="0">
                <a:latin typeface="Times New Roman" panose="02020603050405020304" pitchFamily="18" charset="0"/>
                <a:cs typeface="Times New Roman" panose="02020603050405020304" pitchFamily="18" charset="0"/>
              </a:rPr>
              <a:t>5) Goals of usability testing:</a:t>
            </a:r>
          </a:p>
          <a:p>
            <a:pPr marL="0" indent="0" algn="just">
              <a:buNone/>
            </a:pPr>
            <a:r>
              <a:rPr lang="en-US" sz="1800" dirty="0">
                <a:latin typeface="Times New Roman" panose="02020603050405020304" pitchFamily="18" charset="0"/>
                <a:cs typeface="Times New Roman" panose="02020603050405020304" pitchFamily="18" charset="0"/>
              </a:rPr>
              <a:t>A) Performance</a:t>
            </a:r>
          </a:p>
          <a:p>
            <a:pPr marL="0" indent="0" algn="just">
              <a:buNone/>
            </a:pPr>
            <a:r>
              <a:rPr lang="en-US" sz="1800" dirty="0">
                <a:latin typeface="Times New Roman" panose="02020603050405020304" pitchFamily="18" charset="0"/>
                <a:cs typeface="Times New Roman" panose="02020603050405020304" pitchFamily="18" charset="0"/>
              </a:rPr>
              <a:t>B) Accuracy</a:t>
            </a:r>
          </a:p>
          <a:p>
            <a:pPr marL="0" indent="0" algn="just">
              <a:buNone/>
            </a:pPr>
            <a:r>
              <a:rPr lang="en-US" sz="1800" dirty="0">
                <a:latin typeface="Times New Roman" panose="02020603050405020304" pitchFamily="18" charset="0"/>
                <a:cs typeface="Times New Roman" panose="02020603050405020304" pitchFamily="18" charset="0"/>
              </a:rPr>
              <a:t>C) Recall -- How much does the person remember afterwards or after periods of non-use?</a:t>
            </a:r>
          </a:p>
          <a:p>
            <a:pPr marL="0" indent="0" algn="just">
              <a:buNone/>
            </a:pPr>
            <a:r>
              <a:rPr lang="en-US" sz="1800" dirty="0">
                <a:latin typeface="Times New Roman" panose="02020603050405020304" pitchFamily="18" charset="0"/>
                <a:cs typeface="Times New Roman" panose="02020603050405020304" pitchFamily="18" charset="0"/>
              </a:rPr>
              <a:t>D) All of above</a:t>
            </a:r>
          </a:p>
          <a:p>
            <a:pPr marL="0" indent="0" algn="just">
              <a:buNone/>
            </a:pPr>
            <a:r>
              <a:rPr lang="en-US" sz="1800" dirty="0">
                <a:latin typeface="Times New Roman" panose="02020603050405020304" pitchFamily="18" charset="0"/>
                <a:cs typeface="Times New Roman" panose="02020603050405020304" pitchFamily="18" charset="0"/>
              </a:rPr>
              <a:t>6) Think about why you will be doing a usability test:</a:t>
            </a:r>
          </a:p>
          <a:p>
            <a:pPr marL="0" indent="0" algn="just">
              <a:buNone/>
            </a:pPr>
            <a:r>
              <a:rPr lang="en-US" sz="1800" dirty="0">
                <a:latin typeface="Times New Roman" panose="02020603050405020304" pitchFamily="18" charset="0"/>
                <a:cs typeface="Times New Roman" panose="02020603050405020304" pitchFamily="18" charset="0"/>
              </a:rPr>
              <a:t>A) How do people interact with the system you are testing?</a:t>
            </a:r>
          </a:p>
          <a:p>
            <a:pPr marL="0" indent="0" algn="just">
              <a:buNone/>
            </a:pPr>
            <a:r>
              <a:rPr lang="en-US" sz="1800" dirty="0">
                <a:latin typeface="Times New Roman" panose="02020603050405020304" pitchFamily="18" charset="0"/>
                <a:cs typeface="Times New Roman" panose="02020603050405020304" pitchFamily="18" charset="0"/>
              </a:rPr>
              <a:t>B) What is difficult or easy for people to do?</a:t>
            </a:r>
          </a:p>
          <a:p>
            <a:pPr marL="0" indent="0" algn="just">
              <a:buNone/>
            </a:pPr>
            <a:r>
              <a:rPr lang="en-US" sz="1800" dirty="0">
                <a:latin typeface="Times New Roman" panose="02020603050405020304" pitchFamily="18" charset="0"/>
                <a:cs typeface="Times New Roman" panose="02020603050405020304" pitchFamily="18" charset="0"/>
              </a:rPr>
              <a:t>C) What makes sense about it? What is exciting about it?</a:t>
            </a:r>
          </a:p>
          <a:p>
            <a:pPr marL="0" indent="0" algn="just">
              <a:buNone/>
            </a:pPr>
            <a:r>
              <a:rPr lang="en-US" sz="1800" dirty="0">
                <a:latin typeface="Times New Roman" panose="02020603050405020304" pitchFamily="18" charset="0"/>
                <a:cs typeface="Times New Roman" panose="02020603050405020304" pitchFamily="18" charset="0"/>
              </a:rPr>
              <a:t>D) What changes would users like to see?</a:t>
            </a:r>
          </a:p>
          <a:p>
            <a:pPr marL="0" indent="0" algn="just">
              <a:buNone/>
            </a:pPr>
            <a:r>
              <a:rPr lang="en-US" sz="1800" dirty="0">
                <a:latin typeface="Times New Roman" panose="02020603050405020304" pitchFamily="18" charset="0"/>
                <a:cs typeface="Times New Roman" panose="02020603050405020304" pitchFamily="18" charset="0"/>
              </a:rPr>
              <a:t>E) All of above</a:t>
            </a:r>
          </a:p>
          <a:p>
            <a:pPr marL="0" indent="0" algn="just">
              <a:buNone/>
            </a:pPr>
            <a:r>
              <a:rPr lang="en-US" sz="1800" dirty="0">
                <a:latin typeface="Times New Roman" panose="02020603050405020304" pitchFamily="18" charset="0"/>
                <a:cs typeface="Times New Roman" panose="02020603050405020304" pitchFamily="18" charset="0"/>
              </a:rPr>
              <a:t>7) A statement whose validity is tested on the basis of a sample is called?</a:t>
            </a:r>
          </a:p>
          <a:p>
            <a:pPr marL="0" indent="0" algn="just">
              <a:buNone/>
            </a:pPr>
            <a:r>
              <a:rPr lang="en-US" sz="1800" dirty="0">
                <a:latin typeface="Times New Roman" panose="02020603050405020304" pitchFamily="18" charset="0"/>
                <a:cs typeface="Times New Roman" panose="02020603050405020304" pitchFamily="18" charset="0"/>
              </a:rPr>
              <a:t>a) Null Hypothesis</a:t>
            </a:r>
          </a:p>
          <a:p>
            <a:pPr marL="0" indent="0" algn="just">
              <a:buNone/>
            </a:pPr>
            <a:r>
              <a:rPr lang="en-US" sz="1800" dirty="0">
                <a:latin typeface="Times New Roman" panose="02020603050405020304" pitchFamily="18" charset="0"/>
                <a:cs typeface="Times New Roman" panose="02020603050405020304" pitchFamily="18" charset="0"/>
              </a:rPr>
              <a:t>b) Statistical Hypothesis</a:t>
            </a:r>
          </a:p>
          <a:p>
            <a:pPr marL="0" indent="0" algn="just">
              <a:buNone/>
            </a:pPr>
            <a:r>
              <a:rPr lang="en-US" sz="1800" dirty="0">
                <a:latin typeface="Times New Roman" panose="02020603050405020304" pitchFamily="18" charset="0"/>
                <a:cs typeface="Times New Roman" panose="02020603050405020304" pitchFamily="18" charset="0"/>
              </a:rPr>
              <a:t>c) Simple Hypothesis</a:t>
            </a:r>
          </a:p>
          <a:p>
            <a:pPr marL="0" indent="0" algn="just">
              <a:buNone/>
            </a:pPr>
            <a:r>
              <a:rPr lang="en-US" sz="1800" dirty="0">
                <a:latin typeface="Times New Roman" panose="02020603050405020304" pitchFamily="18" charset="0"/>
                <a:cs typeface="Times New Roman" panose="02020603050405020304" pitchFamily="18" charset="0"/>
              </a:rPr>
              <a:t>d) Composite Hypothesis</a:t>
            </a:r>
          </a:p>
        </p:txBody>
      </p:sp>
      <p:sp>
        <p:nvSpPr>
          <p:cNvPr id="4" name="Date Placeholder 3"/>
          <p:cNvSpPr>
            <a:spLocks noGrp="1"/>
          </p:cNvSpPr>
          <p:nvPr>
            <p:ph type="dt" sz="half" idx="10"/>
          </p:nvPr>
        </p:nvSpPr>
        <p:spPr/>
        <p:txBody>
          <a:bodyPr/>
          <a:lstStyle/>
          <a:p>
            <a:fld id="{F2E99236-BD35-BA42-8114-744B6E503FC3}" type="datetime1">
              <a:rPr lang="en-IN" smtClean="0"/>
              <a:t>05-01-2025</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MCQs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15010477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143000"/>
            <a:ext cx="8907780" cy="5631872"/>
          </a:xfrm>
        </p:spPr>
        <p:txBody>
          <a:bodyPr>
            <a:noAutofit/>
          </a:bodyPr>
          <a:lstStyle/>
          <a:p>
            <a:pPr marL="0" indent="0" algn="just">
              <a:buNone/>
            </a:pPr>
            <a:r>
              <a:rPr lang="en-US" sz="1800" dirty="0">
                <a:latin typeface="Times New Roman" panose="02020603050405020304" pitchFamily="18" charset="0"/>
                <a:cs typeface="Times New Roman" panose="02020603050405020304" pitchFamily="18" charset="0"/>
              </a:rPr>
              <a:t>8) If the null hypothesis is false then which of the following is accepted?</a:t>
            </a:r>
          </a:p>
          <a:p>
            <a:pPr marL="0" indent="0" algn="just">
              <a:buNone/>
            </a:pPr>
            <a:r>
              <a:rPr lang="en-US" sz="1800" dirty="0">
                <a:latin typeface="Times New Roman" panose="02020603050405020304" pitchFamily="18" charset="0"/>
                <a:cs typeface="Times New Roman" panose="02020603050405020304" pitchFamily="18" charset="0"/>
              </a:rPr>
              <a:t>a) Null Hypothesis</a:t>
            </a:r>
          </a:p>
          <a:p>
            <a:pPr marL="0" indent="0" algn="just">
              <a:buNone/>
            </a:pPr>
            <a:r>
              <a:rPr lang="en-US" sz="1800" dirty="0">
                <a:latin typeface="Times New Roman" panose="02020603050405020304" pitchFamily="18" charset="0"/>
                <a:cs typeface="Times New Roman" panose="02020603050405020304" pitchFamily="18" charset="0"/>
              </a:rPr>
              <a:t>b) Positive Hypothesis</a:t>
            </a:r>
          </a:p>
          <a:p>
            <a:pPr marL="0" indent="0" algn="just">
              <a:buNone/>
            </a:pPr>
            <a:r>
              <a:rPr lang="en-US" sz="1800" dirty="0">
                <a:latin typeface="Times New Roman" panose="02020603050405020304" pitchFamily="18" charset="0"/>
                <a:cs typeface="Times New Roman" panose="02020603050405020304" pitchFamily="18" charset="0"/>
              </a:rPr>
              <a:t>c) Negative Hypothesis</a:t>
            </a:r>
          </a:p>
          <a:p>
            <a:pPr marL="0" indent="0" algn="just">
              <a:buNone/>
            </a:pPr>
            <a:r>
              <a:rPr lang="en-US" sz="1800" dirty="0">
                <a:latin typeface="Times New Roman" panose="02020603050405020304" pitchFamily="18" charset="0"/>
                <a:cs typeface="Times New Roman" panose="02020603050405020304" pitchFamily="18" charset="0"/>
              </a:rPr>
              <a:t>d) Alternative Hypothesis.</a:t>
            </a:r>
          </a:p>
          <a:p>
            <a:pPr marL="0" indent="0" algn="just">
              <a:buNone/>
            </a:pPr>
            <a:r>
              <a:rPr lang="en-US" sz="1800" dirty="0">
                <a:latin typeface="Times New Roman" panose="02020603050405020304" pitchFamily="18" charset="0"/>
                <a:cs typeface="Times New Roman" panose="02020603050405020304" pitchFamily="18" charset="0"/>
              </a:rPr>
              <a:t>9) Alpha and Beta Testing are forms of _______ .</a:t>
            </a:r>
          </a:p>
          <a:p>
            <a:pPr marL="0" indent="0" algn="just">
              <a:buNone/>
            </a:pPr>
            <a:r>
              <a:rPr lang="en-US" sz="1800" dirty="0">
                <a:latin typeface="Times New Roman" panose="02020603050405020304" pitchFamily="18" charset="0"/>
                <a:cs typeface="Times New Roman" panose="02020603050405020304" pitchFamily="18" charset="0"/>
              </a:rPr>
              <a:t>A. Acceptance testing</a:t>
            </a:r>
          </a:p>
          <a:p>
            <a:pPr marL="0" indent="0" algn="just">
              <a:buNone/>
            </a:pPr>
            <a:r>
              <a:rPr lang="en-US" sz="1800" dirty="0">
                <a:latin typeface="Times New Roman" panose="02020603050405020304" pitchFamily="18" charset="0"/>
                <a:cs typeface="Times New Roman" panose="02020603050405020304" pitchFamily="18" charset="0"/>
              </a:rPr>
              <a:t>B. Integration testing</a:t>
            </a:r>
          </a:p>
          <a:p>
            <a:pPr marL="0" indent="0" algn="just">
              <a:buNone/>
            </a:pPr>
            <a:r>
              <a:rPr lang="en-US" sz="1800" dirty="0">
                <a:latin typeface="Times New Roman" panose="02020603050405020304" pitchFamily="18" charset="0"/>
                <a:cs typeface="Times New Roman" panose="02020603050405020304" pitchFamily="18" charset="0"/>
              </a:rPr>
              <a:t>C. System Testing</a:t>
            </a:r>
          </a:p>
          <a:p>
            <a:pPr marL="0" indent="0" algn="just">
              <a:buNone/>
            </a:pPr>
            <a:r>
              <a:rPr lang="en-US" sz="1800" dirty="0">
                <a:latin typeface="Times New Roman" panose="02020603050405020304" pitchFamily="18" charset="0"/>
                <a:cs typeface="Times New Roman" panose="02020603050405020304" pitchFamily="18" charset="0"/>
              </a:rPr>
              <a:t>D. Unit testing</a:t>
            </a:r>
          </a:p>
          <a:p>
            <a:pPr marL="0" indent="0" algn="just">
              <a:buNone/>
            </a:pPr>
            <a:r>
              <a:rPr lang="en-US" sz="1800" dirty="0">
                <a:latin typeface="Times New Roman" panose="02020603050405020304" pitchFamily="18" charset="0"/>
                <a:cs typeface="Times New Roman" panose="02020603050405020304" pitchFamily="18" charset="0"/>
              </a:rPr>
              <a:t>E) All of above</a:t>
            </a:r>
          </a:p>
          <a:p>
            <a:pPr marL="0" indent="0" algn="just">
              <a:buNone/>
            </a:pPr>
            <a:r>
              <a:rPr lang="en-US" sz="1800" dirty="0">
                <a:latin typeface="Times New Roman" panose="02020603050405020304" pitchFamily="18" charset="0"/>
                <a:cs typeface="Times New Roman" panose="02020603050405020304" pitchFamily="18" charset="0"/>
              </a:rPr>
              <a:t>10) A statement whose validity is tested on the basis of a sample is called?</a:t>
            </a:r>
          </a:p>
          <a:p>
            <a:pPr marL="0" indent="0" algn="just">
              <a:buNone/>
            </a:pPr>
            <a:r>
              <a:rPr lang="en-US" sz="1800" dirty="0">
                <a:latin typeface="Times New Roman" panose="02020603050405020304" pitchFamily="18" charset="0"/>
                <a:cs typeface="Times New Roman" panose="02020603050405020304" pitchFamily="18" charset="0"/>
              </a:rPr>
              <a:t>a) Null Hypothesis</a:t>
            </a:r>
          </a:p>
          <a:p>
            <a:pPr marL="0" indent="0" algn="just">
              <a:buNone/>
            </a:pPr>
            <a:r>
              <a:rPr lang="en-US" sz="1800" dirty="0">
                <a:latin typeface="Times New Roman" panose="02020603050405020304" pitchFamily="18" charset="0"/>
                <a:cs typeface="Times New Roman" panose="02020603050405020304" pitchFamily="18" charset="0"/>
              </a:rPr>
              <a:t>b) Statistical Hypothesis</a:t>
            </a:r>
          </a:p>
          <a:p>
            <a:pPr marL="0" indent="0" algn="just">
              <a:buNone/>
            </a:pPr>
            <a:r>
              <a:rPr lang="en-US" sz="1800" dirty="0">
                <a:latin typeface="Times New Roman" panose="02020603050405020304" pitchFamily="18" charset="0"/>
                <a:cs typeface="Times New Roman" panose="02020603050405020304" pitchFamily="18" charset="0"/>
              </a:rPr>
              <a:t>c) Simple Hypothesis</a:t>
            </a:r>
          </a:p>
          <a:p>
            <a:pPr marL="0" indent="0" algn="just">
              <a:buNone/>
            </a:pPr>
            <a:r>
              <a:rPr lang="en-US" sz="1800" dirty="0">
                <a:latin typeface="Times New Roman" panose="02020603050405020304" pitchFamily="18" charset="0"/>
                <a:cs typeface="Times New Roman" panose="02020603050405020304" pitchFamily="18" charset="0"/>
              </a:rPr>
              <a:t>d) Composite Hypothesis</a:t>
            </a:r>
          </a:p>
        </p:txBody>
      </p:sp>
      <p:sp>
        <p:nvSpPr>
          <p:cNvPr id="4" name="Date Placeholder 3"/>
          <p:cNvSpPr>
            <a:spLocks noGrp="1"/>
          </p:cNvSpPr>
          <p:nvPr>
            <p:ph type="dt" sz="half" idx="10"/>
          </p:nvPr>
        </p:nvSpPr>
        <p:spPr/>
        <p:txBody>
          <a:bodyPr/>
          <a:lstStyle/>
          <a:p>
            <a:fld id="{94FF2582-61C3-5D47-ACA6-C832258A9CEA}" type="datetime1">
              <a:rPr lang="en-IN" smtClean="0"/>
              <a:t>05-01-2025</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t>MCQs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6108187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stretch>
            <a:fillRect/>
          </a:stretch>
        </p:blipFill>
        <p:spPr>
          <a:xfrm>
            <a:off x="228600" y="947268"/>
            <a:ext cx="8763000" cy="5147614"/>
          </a:xfrm>
          <a:prstGeom prst="rect">
            <a:avLst/>
          </a:prstGeom>
        </p:spPr>
      </p:pic>
      <p:sp>
        <p:nvSpPr>
          <p:cNvPr id="4" name="Date Placeholder 3"/>
          <p:cNvSpPr>
            <a:spLocks noGrp="1"/>
          </p:cNvSpPr>
          <p:nvPr>
            <p:ph type="dt" sz="half" idx="10"/>
          </p:nvPr>
        </p:nvSpPr>
        <p:spPr/>
        <p:txBody>
          <a:bodyPr/>
          <a:lstStyle/>
          <a:p>
            <a:fld id="{9938BF59-3EB7-654A-AFF3-22C2FF67580F}" type="datetime1">
              <a:rPr lang="en-IN" smtClean="0">
                <a:latin typeface="Times New Roman" panose="02020603050405020304" pitchFamily="18" charset="0"/>
                <a:cs typeface="Times New Roman" panose="02020603050405020304" pitchFamily="18" charset="0"/>
              </a:rPr>
              <a:t>05-01-2025</a:t>
            </a:fld>
            <a:endParaRPr lang="en-US">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fi-FI">
                <a:latin typeface="Times New Roman" panose="02020603050405020304" pitchFamily="18" charset="0"/>
                <a:cs typeface="Times New Roman" panose="02020603050405020304" pitchFamily="18" charset="0"/>
              </a:rPr>
              <a:t>Ms. Barkha Bhardwaj          DT-II                Unit 3</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92</a:t>
            </a:fld>
            <a:endParaRPr lang="en-US">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Old</a:t>
            </a:r>
            <a:r>
              <a:rPr kumimoji="0" lang="en-US" sz="2400" b="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Question Papers</a:t>
            </a:r>
            <a:endPar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0F8B124-9C53-934D-BBBF-9548BD25E3D5}" type="datetime1">
              <a:rPr lang="en-IN" smtClean="0">
                <a:latin typeface="Times New Roman" panose="02020603050405020304" pitchFamily="18" charset="0"/>
                <a:cs typeface="Times New Roman" panose="02020603050405020304" pitchFamily="18" charset="0"/>
              </a:rPr>
              <a:t>05-01-2025</a:t>
            </a:fld>
            <a:endParaRPr lang="en-US">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fi-FI">
                <a:latin typeface="Times New Roman" panose="02020603050405020304" pitchFamily="18" charset="0"/>
                <a:cs typeface="Times New Roman" panose="02020603050405020304" pitchFamily="18" charset="0"/>
              </a:rPr>
              <a:t>Ms. Barkha Bhardwaj          DT-II                Unit 3</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93</a:t>
            </a:fld>
            <a:endParaRPr lang="en-US">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Old</a:t>
            </a:r>
            <a:r>
              <a:rPr kumimoji="0" lang="en-US" sz="2400" b="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Question Papers</a:t>
            </a:r>
            <a:endPar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pic>
        <p:nvPicPr>
          <p:cNvPr id="9" name="Content Placeholder 8"/>
          <p:cNvPicPr>
            <a:picLocks noGrp="1" noChangeAspect="1"/>
          </p:cNvPicPr>
          <p:nvPr>
            <p:ph idx="1"/>
          </p:nvPr>
        </p:nvPicPr>
        <p:blipFill>
          <a:blip r:embed="rId3"/>
          <a:stretch>
            <a:fillRect/>
          </a:stretch>
        </p:blipFill>
        <p:spPr>
          <a:xfrm>
            <a:off x="228600" y="947268"/>
            <a:ext cx="8915399" cy="5178895"/>
          </a:xfrm>
          <a:prstGeom prst="rect">
            <a:avLst/>
          </a:prstGeom>
        </p:spPr>
      </p:pic>
    </p:spTree>
    <p:extLst>
      <p:ext uri="{BB962C8B-B14F-4D97-AF65-F5344CB8AC3E}">
        <p14:creationId xmlns:p14="http://schemas.microsoft.com/office/powerpoint/2010/main" val="109432244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5906FB-7D5D-4B4C-9114-0CD1DEE79B77}" type="datetime1">
              <a:rPr lang="en-IN" smtClean="0">
                <a:latin typeface="Times New Roman" panose="02020603050405020304" pitchFamily="18" charset="0"/>
                <a:cs typeface="Times New Roman" panose="02020603050405020304" pitchFamily="18" charset="0"/>
              </a:rPr>
              <a:t>05-01-2025</a:t>
            </a:fld>
            <a:endParaRPr lang="en-US">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fi-FI">
                <a:latin typeface="Times New Roman" panose="02020603050405020304" pitchFamily="18" charset="0"/>
                <a:cs typeface="Times New Roman" panose="02020603050405020304" pitchFamily="18" charset="0"/>
              </a:rPr>
              <a:t>Ms. Barkha Bhardwaj          DT-II                Unit 3</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94</a:t>
            </a:fld>
            <a:endParaRPr lang="en-US">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Old</a:t>
            </a:r>
            <a:r>
              <a:rPr kumimoji="0" lang="en-US" sz="2400" b="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Question Papers</a:t>
            </a:r>
            <a:endPar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pic>
        <p:nvPicPr>
          <p:cNvPr id="3" name="Content Placeholder 2"/>
          <p:cNvPicPr>
            <a:picLocks noGrp="1" noChangeAspect="1"/>
          </p:cNvPicPr>
          <p:nvPr>
            <p:ph idx="1"/>
          </p:nvPr>
        </p:nvPicPr>
        <p:blipFill>
          <a:blip r:embed="rId3"/>
          <a:stretch>
            <a:fillRect/>
          </a:stretch>
        </p:blipFill>
        <p:spPr>
          <a:xfrm>
            <a:off x="228600" y="947268"/>
            <a:ext cx="8839199" cy="5178895"/>
          </a:xfrm>
          <a:prstGeom prst="rect">
            <a:avLst/>
          </a:prstGeom>
        </p:spPr>
      </p:pic>
    </p:spTree>
    <p:extLst>
      <p:ext uri="{BB962C8B-B14F-4D97-AF65-F5344CB8AC3E}">
        <p14:creationId xmlns:p14="http://schemas.microsoft.com/office/powerpoint/2010/main" val="255424122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2ACCC4D-0C83-C24E-9AF6-34F78D492C4E}" type="datetime1">
              <a:rPr lang="en-IN" smtClean="0">
                <a:latin typeface="Times New Roman" panose="02020603050405020304" pitchFamily="18" charset="0"/>
                <a:cs typeface="Times New Roman" panose="02020603050405020304" pitchFamily="18" charset="0"/>
              </a:rPr>
              <a:t>05-01-2025</a:t>
            </a:fld>
            <a:endParaRPr lang="en-US">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fi-FI">
                <a:latin typeface="Times New Roman" panose="02020603050405020304" pitchFamily="18" charset="0"/>
                <a:cs typeface="Times New Roman" panose="02020603050405020304" pitchFamily="18" charset="0"/>
              </a:rPr>
              <a:t>Ms. Barkha Bhardwaj          DT-II                Unit 3</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95</a:t>
            </a:fld>
            <a:endParaRPr lang="en-US">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Old</a:t>
            </a:r>
            <a:r>
              <a:rPr kumimoji="0" lang="en-US" sz="2400" b="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Question Papers</a:t>
            </a:r>
            <a:endPar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pic>
        <p:nvPicPr>
          <p:cNvPr id="3" name="Content Placeholder 2"/>
          <p:cNvPicPr>
            <a:picLocks noGrp="1" noChangeAspect="1"/>
          </p:cNvPicPr>
          <p:nvPr>
            <p:ph idx="1"/>
          </p:nvPr>
        </p:nvPicPr>
        <p:blipFill>
          <a:blip r:embed="rId3"/>
          <a:stretch>
            <a:fillRect/>
          </a:stretch>
        </p:blipFill>
        <p:spPr>
          <a:xfrm>
            <a:off x="381000" y="979018"/>
            <a:ext cx="8305799" cy="5147145"/>
          </a:xfrm>
          <a:prstGeom prst="rect">
            <a:avLst/>
          </a:prstGeom>
        </p:spPr>
      </p:pic>
    </p:spTree>
    <p:extLst>
      <p:ext uri="{BB962C8B-B14F-4D97-AF65-F5344CB8AC3E}">
        <p14:creationId xmlns:p14="http://schemas.microsoft.com/office/powerpoint/2010/main" val="274651282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CC6F85F-3A98-7340-8AAA-CC0BA102C7C7}" type="datetime1">
              <a:rPr lang="en-IN" smtClean="0">
                <a:latin typeface="Times New Roman" panose="02020603050405020304" pitchFamily="18" charset="0"/>
                <a:cs typeface="Times New Roman" panose="02020603050405020304" pitchFamily="18" charset="0"/>
              </a:rPr>
              <a:t>05-01-2025</a:t>
            </a:fld>
            <a:endParaRPr lang="en-US">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fi-FI">
                <a:latin typeface="Times New Roman" panose="02020603050405020304" pitchFamily="18" charset="0"/>
                <a:cs typeface="Times New Roman" panose="02020603050405020304" pitchFamily="18" charset="0"/>
              </a:rPr>
              <a:t>Ms. Barkha Bhardwaj          DT-II                Unit 3</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96</a:t>
            </a:fld>
            <a:endParaRPr lang="en-US">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Old</a:t>
            </a:r>
            <a:r>
              <a:rPr kumimoji="0" lang="en-US" sz="2400" b="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Question Papers</a:t>
            </a:r>
            <a:endParaRPr kumimoji="0" lang="en-US" sz="24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pic>
        <p:nvPicPr>
          <p:cNvPr id="9" name="Content Placeholder 8"/>
          <p:cNvPicPr>
            <a:picLocks noGrp="1" noChangeAspect="1"/>
          </p:cNvPicPr>
          <p:nvPr>
            <p:ph idx="1"/>
          </p:nvPr>
        </p:nvPicPr>
        <p:blipFill>
          <a:blip r:embed="rId3"/>
          <a:stretch>
            <a:fillRect/>
          </a:stretch>
        </p:blipFill>
        <p:spPr>
          <a:xfrm>
            <a:off x="381000" y="979018"/>
            <a:ext cx="8610600" cy="5147145"/>
          </a:xfrm>
          <a:prstGeom prst="rect">
            <a:avLst/>
          </a:prstGeom>
        </p:spPr>
      </p:pic>
    </p:spTree>
    <p:extLst>
      <p:ext uri="{BB962C8B-B14F-4D97-AF65-F5344CB8AC3E}">
        <p14:creationId xmlns:p14="http://schemas.microsoft.com/office/powerpoint/2010/main" val="407303605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Differentiate between null and alternative hypothesis.</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Explain the significance of Storytelling Works in Design thinking.</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do you understand by Taguchi method?</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are observation and shadowing method in design thinking?</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Describe different types of random sampling methods.</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Differentiate between alpha and beta testing methods.</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is the significance of Guerrilla Interviews in usability testing?</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are validation workshop?</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are different types of Software validation tools?</a:t>
            </a:r>
          </a:p>
          <a:p>
            <a:pPr marL="514350" indent="-514350">
              <a:buFont typeface="+mj-lt"/>
              <a:buAutoNum type="arabicPeriod"/>
            </a:pPr>
            <a:r>
              <a:rPr lang="en-US" sz="2000" dirty="0">
                <a:latin typeface="Times New Roman" panose="02020603050405020304" pitchFamily="18" charset="0"/>
                <a:cs typeface="Times New Roman" panose="02020603050405020304" pitchFamily="18" charset="0"/>
              </a:rPr>
              <a:t>What are hypothesis testing methods?</a:t>
            </a:r>
          </a:p>
          <a:p>
            <a:pPr marL="514350" indent="-514350">
              <a:buFont typeface="+mj-lt"/>
              <a:buAutoNum type="arabicPeriod"/>
            </a:pPr>
            <a:endParaRPr lang="en-US" sz="20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US" sz="20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US" sz="20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US" sz="20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US" sz="20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US" sz="2000" dirty="0"/>
          </a:p>
        </p:txBody>
      </p:sp>
      <p:sp>
        <p:nvSpPr>
          <p:cNvPr id="4" name="Date Placeholder 3"/>
          <p:cNvSpPr>
            <a:spLocks noGrp="1"/>
          </p:cNvSpPr>
          <p:nvPr>
            <p:ph type="dt" sz="half" idx="10"/>
          </p:nvPr>
        </p:nvSpPr>
        <p:spPr/>
        <p:txBody>
          <a:bodyPr/>
          <a:lstStyle/>
          <a:p>
            <a:fld id="{B483A577-001C-0F49-8C04-1B74B6A1586C}" type="datetime1">
              <a:rPr lang="en-IN" smtClean="0"/>
              <a:t>05-01-2025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97</a:t>
            </a:fld>
            <a:endParaRPr lang="en-US"/>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Expected Questions for University Exam </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C932CDE-1D1A-1F40-B04F-68E4D6409B5E}" type="datetime1">
              <a:rPr lang="en-IN" smtClean="0"/>
              <a:t>05-01-2025</a:t>
            </a:fld>
            <a:endParaRPr lang="en-US"/>
          </a:p>
        </p:txBody>
      </p:sp>
      <p:sp>
        <p:nvSpPr>
          <p:cNvPr id="5" name="Footer Placeholder 4"/>
          <p:cNvSpPr>
            <a:spLocks noGrp="1"/>
          </p:cNvSpPr>
          <p:nvPr>
            <p:ph type="ftr" sz="quarter" idx="11"/>
          </p:nvPr>
        </p:nvSpPr>
        <p:spPr>
          <a:xfrm>
            <a:off x="2514600" y="6356350"/>
            <a:ext cx="51816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98</a:t>
            </a:fld>
            <a:endParaRPr lang="en-US"/>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a:ln>
                  <a:noFill/>
                </a:ln>
                <a:solidFill>
                  <a:schemeClr val="dk1"/>
                </a:solidFill>
                <a:effectLst/>
                <a:uLnTx/>
                <a:uFillTx/>
                <a:latin typeface="+mn-lt"/>
                <a:ea typeface="+mn-ea"/>
                <a:cs typeface="+mn-cs"/>
              </a:rPr>
              <a:t>Summary</a:t>
            </a:r>
          </a:p>
        </p:txBody>
      </p:sp>
      <p:sp>
        <p:nvSpPr>
          <p:cNvPr id="2" name="TextBox 1">
            <a:extLst>
              <a:ext uri="{FF2B5EF4-FFF2-40B4-BE49-F238E27FC236}">
                <a16:creationId xmlns:a16="http://schemas.microsoft.com/office/drawing/2014/main" id="{7CEDEAB0-A241-AC36-7828-6BE5485645AF}"/>
              </a:ext>
            </a:extLst>
          </p:cNvPr>
          <p:cNvSpPr txBox="1"/>
          <p:nvPr/>
        </p:nvSpPr>
        <p:spPr>
          <a:xfrm>
            <a:off x="1727824" y="1321112"/>
            <a:ext cx="6109089"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IN" dirty="0">
                <a:latin typeface="Segoe UI"/>
                <a:cs typeface="Segoe UI"/>
              </a:rPr>
              <a:t>The major topics covered are Storytelling, Mapping Personas with Storytelling, Testing design, usability and hypothesis with users, Observation and shadowing methods, user feedback, software validation tools, alpha beta testing, defect classification and random sampling etc which are important elements of design thinking. These topics are integral part of empathy which is central to design thinking. These topics have been taught to students using various case studies and activities which will help them apply these learning in future projects that they undertake. Design thinking finds its a</a:t>
            </a:r>
            <a:r>
              <a:rPr lang="en-US" dirty="0" err="1">
                <a:latin typeface="Segoe UI"/>
                <a:cs typeface="Segoe UI"/>
              </a:rPr>
              <a:t>pplications</a:t>
            </a:r>
            <a:r>
              <a:rPr lang="en-US" dirty="0">
                <a:latin typeface="Segoe UI"/>
                <a:cs typeface="Segoe UI"/>
              </a:rPr>
              <a:t> in business, education sector, healthcare and many more. </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6E338BF-83B6-D94B-9B80-6CC1A59EF62D}" type="datetime1">
              <a:rPr lang="en-IN" smtClean="0"/>
              <a:t>05-01-2025</a:t>
            </a:fld>
            <a:endParaRPr lang="en-US"/>
          </a:p>
        </p:txBody>
      </p:sp>
      <p:sp>
        <p:nvSpPr>
          <p:cNvPr id="5" name="Footer Placeholder 4"/>
          <p:cNvSpPr>
            <a:spLocks noGrp="1"/>
          </p:cNvSpPr>
          <p:nvPr>
            <p:ph type="ftr" sz="quarter" idx="11"/>
          </p:nvPr>
        </p:nvSpPr>
        <p:spPr>
          <a:xfrm>
            <a:off x="2209800" y="6356350"/>
            <a:ext cx="5562600" cy="365125"/>
          </a:xfrm>
        </p:spPr>
        <p:txBody>
          <a:bodyPr/>
          <a:lstStyle/>
          <a:p>
            <a:r>
              <a:rPr lang="fi-FI"/>
              <a:t>Ms. Barkha Bhardwaj          DT-II                Unit 3</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99</a:t>
            </a:fld>
            <a:endParaRPr lang="en-US"/>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dirty="0"/>
              <a:t>References</a:t>
            </a:r>
            <a:endParaRPr kumimoji="0" lang="en-US" sz="2400" b="0" i="0" u="none" strike="noStrike" kern="1200" cap="none" spc="0" normalizeH="0" baseline="0" noProof="0" dirty="0">
              <a:ln>
                <a:noFill/>
              </a:ln>
              <a:solidFill>
                <a:schemeClr val="dk1"/>
              </a:solidFill>
              <a:effectLst/>
              <a:uLnTx/>
              <a:uFillTx/>
              <a:latin typeface="+mn-lt"/>
              <a:ea typeface="+mn-ea"/>
              <a:cs typeface="+mn-cs"/>
            </a:endParaRPr>
          </a:p>
        </p:txBody>
      </p:sp>
      <p:sp>
        <p:nvSpPr>
          <p:cNvPr id="9" name="Content Placeholder 8"/>
          <p:cNvSpPr>
            <a:spLocks noGrp="1"/>
          </p:cNvSpPr>
          <p:nvPr>
            <p:ph idx="1"/>
          </p:nvPr>
        </p:nvSpPr>
        <p:spPr>
          <a:xfrm>
            <a:off x="533400" y="1143000"/>
            <a:ext cx="8229600" cy="4525963"/>
          </a:xfrm>
          <a:prstGeom prst="rect">
            <a:avLst/>
          </a:prstGeom>
          <a:noFill/>
        </p:spPr>
        <p:txBody>
          <a:bodyPr wrap="none" lIns="91440" tIns="45720" rIns="91440" bIns="45720">
            <a:spAutoFit/>
          </a:bodyPr>
          <a:lstStyle/>
          <a:p>
            <a:pPr algn="ctr">
              <a:buNone/>
            </a:pPr>
            <a:r>
              <a:rPr lang="en-US" sz="6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Thank You</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5552202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6419</TotalTime>
  <Words>10736</Words>
  <Application>Microsoft Office PowerPoint</Application>
  <PresentationFormat>On-screen Show (4:3)</PresentationFormat>
  <Paragraphs>1176</Paragraphs>
  <Slides>99</Slides>
  <Notes>8</Notes>
  <HiddenSlides>7</HiddenSlides>
  <MMClips>5</MMClips>
  <ScaleCrop>false</ScaleCrop>
  <HeadingPairs>
    <vt:vector size="6" baseType="variant">
      <vt:variant>
        <vt:lpstr>Fonts Used</vt:lpstr>
      </vt:variant>
      <vt:variant>
        <vt:i4>20</vt:i4>
      </vt:variant>
      <vt:variant>
        <vt:lpstr>Theme</vt:lpstr>
      </vt:variant>
      <vt:variant>
        <vt:i4>3</vt:i4>
      </vt:variant>
      <vt:variant>
        <vt:lpstr>Slide Titles</vt:lpstr>
      </vt:variant>
      <vt:variant>
        <vt:i4>99</vt:i4>
      </vt:variant>
    </vt:vector>
  </HeadingPairs>
  <TitlesOfParts>
    <vt:vector size="122" baseType="lpstr">
      <vt:lpstr>Adobe Clean</vt:lpstr>
      <vt:lpstr>Aktiv Grotesk</vt:lpstr>
      <vt:lpstr>arial</vt:lpstr>
      <vt:lpstr>arial</vt:lpstr>
      <vt:lpstr>Calibri</vt:lpstr>
      <vt:lpstr>Calibri (Body)</vt:lpstr>
      <vt:lpstr>Fira Sans</vt:lpstr>
      <vt:lpstr>Helvetica</vt:lpstr>
      <vt:lpstr>Helvetica Neue</vt:lpstr>
      <vt:lpstr>inherit</vt:lpstr>
      <vt:lpstr>Merriweather</vt:lpstr>
      <vt:lpstr>parisine-std-sombre</vt:lpstr>
      <vt:lpstr>Segoe UI</vt:lpstr>
      <vt:lpstr>Source Sans Pro</vt:lpstr>
      <vt:lpstr>Source Sans Variable</vt:lpstr>
      <vt:lpstr>Tahoma</vt:lpstr>
      <vt:lpstr>Times New Roman</vt:lpstr>
      <vt:lpstr>TradeGothic</vt:lpstr>
      <vt:lpstr>var(--font-sans-serif)</vt:lpstr>
      <vt:lpstr>var(--font-serif)</vt:lpstr>
      <vt:lpstr>Office Theme</vt:lpstr>
      <vt:lpstr>Office Theme</vt:lpstr>
      <vt:lpstr>Office Theme</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Manks</dc:creator>
  <cp:lastModifiedBy>Priya goel</cp:lastModifiedBy>
  <cp:revision>449</cp:revision>
  <dcterms:created xsi:type="dcterms:W3CDTF">2006-08-16T00:00:00Z</dcterms:created>
  <dcterms:modified xsi:type="dcterms:W3CDTF">2025-01-05T16:12:08Z</dcterms:modified>
</cp:coreProperties>
</file>